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7" r:id="rId1"/>
  </p:sldMasterIdLst>
  <p:notesMasterIdLst>
    <p:notesMasterId r:id="rId63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7" r:id="rId21"/>
    <p:sldId id="288" r:id="rId22"/>
    <p:sldId id="295" r:id="rId23"/>
    <p:sldId id="290" r:id="rId24"/>
    <p:sldId id="293" r:id="rId25"/>
    <p:sldId id="291" r:id="rId26"/>
    <p:sldId id="296" r:id="rId27"/>
    <p:sldId id="316" r:id="rId28"/>
    <p:sldId id="336" r:id="rId29"/>
    <p:sldId id="320" r:id="rId30"/>
    <p:sldId id="319" r:id="rId31"/>
    <p:sldId id="318" r:id="rId32"/>
    <p:sldId id="321" r:id="rId33"/>
    <p:sldId id="323" r:id="rId34"/>
    <p:sldId id="322" r:id="rId35"/>
    <p:sldId id="324" r:id="rId36"/>
    <p:sldId id="300" r:id="rId37"/>
    <p:sldId id="299" r:id="rId38"/>
    <p:sldId id="334" r:id="rId39"/>
    <p:sldId id="335" r:id="rId40"/>
    <p:sldId id="339" r:id="rId41"/>
    <p:sldId id="340" r:id="rId42"/>
    <p:sldId id="338" r:id="rId43"/>
    <p:sldId id="337" r:id="rId44"/>
    <p:sldId id="289" r:id="rId45"/>
    <p:sldId id="306" r:id="rId46"/>
    <p:sldId id="271" r:id="rId47"/>
    <p:sldId id="304" r:id="rId48"/>
    <p:sldId id="305" r:id="rId49"/>
    <p:sldId id="307" r:id="rId50"/>
    <p:sldId id="280" r:id="rId51"/>
    <p:sldId id="282" r:id="rId52"/>
    <p:sldId id="283" r:id="rId53"/>
    <p:sldId id="284" r:id="rId54"/>
    <p:sldId id="285" r:id="rId55"/>
    <p:sldId id="314" r:id="rId56"/>
    <p:sldId id="301" r:id="rId57"/>
    <p:sldId id="308" r:id="rId58"/>
    <p:sldId id="310" r:id="rId59"/>
    <p:sldId id="309" r:id="rId60"/>
    <p:sldId id="312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731"/>
    <a:srgbClr val="C7B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48C6F-9BC1-9241-98AD-6B512B9BA01B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4D339-9889-2A41-A72C-0996ED988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4D339-9889-2A41-A72C-0996ED9888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3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Circle your part of the upgrade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E704F-45EC-824F-84B1-4FA331800B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0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27699" y="954158"/>
            <a:ext cx="8516498" cy="5168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748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 cap="none" baseline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10/31/18</a:t>
            </a:r>
            <a:endParaRPr lang="en-US" alt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Searching beyond the Standard Model at the LHC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9AE0-C50A-534C-A37A-78A0CC191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3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9" t="17501" r="697" b="21888"/>
          <a:stretch/>
        </p:blipFill>
        <p:spPr>
          <a:xfrm>
            <a:off x="327700" y="6220957"/>
            <a:ext cx="2612322" cy="53978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022" y="6220958"/>
            <a:ext cx="395476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94791" y="6220958"/>
            <a:ext cx="122547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70" y="6220958"/>
            <a:ext cx="723927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699" y="183245"/>
            <a:ext cx="8516498" cy="678146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>
                  <a:lumMod val="80000"/>
                  <a:lumOff val="20000"/>
                </a:schemeClr>
              </a:gs>
              <a:gs pos="83000">
                <a:srgbClr val="C7B378">
                  <a:lumMod val="50000"/>
                </a:srgbClr>
              </a:gs>
              <a:gs pos="100000">
                <a:srgbClr val="C7B378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99" y="954157"/>
            <a:ext cx="8516498" cy="5155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989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3" r:id="rId2"/>
    <p:sldLayoutId id="2147483998" r:id="rId3"/>
    <p:sldLayoutId id="2147484009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2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5778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500"/>
        </a:spcAft>
        <a:buClr>
          <a:schemeClr val="tx1"/>
        </a:buClr>
        <a:buSzPct val="130000"/>
        <a:buFont typeface="Arial"/>
        <a:buChar char="•"/>
        <a:defRPr sz="22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83210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400"/>
        </a:spcAft>
        <a:buClr>
          <a:schemeClr val="tx1"/>
        </a:buClr>
        <a:buSzPct val="13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10642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300"/>
        </a:spcAft>
        <a:buClr>
          <a:schemeClr val="tx1"/>
        </a:buClr>
        <a:buSzPct val="130000"/>
        <a:buFont typeface="Arial"/>
        <a:buChar char="•"/>
        <a:defRPr sz="1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38074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200"/>
        </a:spcAft>
        <a:buClr>
          <a:schemeClr val="tx1"/>
        </a:buClr>
        <a:buSzPct val="130000"/>
        <a:buFont typeface="Arial"/>
        <a:buChar char="•"/>
        <a:defRPr sz="1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4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D.96.032003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103/PhysRevD.96.03200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03/PhysRevD.96.032003" TargetMode="External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103/PhysRevLett.120.241801" TargetMode="External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108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47.emf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03" y="4944819"/>
            <a:ext cx="7850124" cy="1172969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cap="none" dirty="0"/>
              <a:t>earching beyond the Standard Model at the LHC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219" y="6117788"/>
            <a:ext cx="7510506" cy="71150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/>
              <a:t>Kevin Stenson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Halloween, 2018</a:t>
            </a:r>
          </a:p>
        </p:txBody>
      </p:sp>
      <p:pic>
        <p:nvPicPr>
          <p:cNvPr id="4" name="Picture 9" descr="20090601_063b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4" y="3497"/>
            <a:ext cx="9090896" cy="49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66328-36C2-1E43-BA8B-AB8BD10BB190}"/>
              </a:ext>
            </a:extLst>
          </p:cNvPr>
          <p:cNvSpPr txBox="1"/>
          <p:nvPr/>
        </p:nvSpPr>
        <p:spPr>
          <a:xfrm>
            <a:off x="6758152" y="6243199"/>
            <a:ext cx="23648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Funding through DOE: </a:t>
            </a:r>
          </a:p>
          <a:p>
            <a:pPr>
              <a:lnSpc>
                <a:spcPct val="90000"/>
              </a:lnSpc>
            </a:pPr>
            <a:r>
              <a:rPr lang="en-US" dirty="0"/>
              <a:t>DE-FG02-13ER41921</a:t>
            </a:r>
          </a:p>
        </p:txBody>
      </p:sp>
    </p:spTree>
    <p:extLst>
      <p:ext uri="{BB962C8B-B14F-4D97-AF65-F5344CB8AC3E}">
        <p14:creationId xmlns:p14="http://schemas.microsoft.com/office/powerpoint/2010/main" val="200632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The less great features of SUSY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</a:rPr>
              <a:t>SUSY itself is a well defined theory.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</a:rPr>
              <a:t>If supersymmetry was a good symmetry, the </a:t>
            </a:r>
            <a:r>
              <a:rPr lang="en-US" dirty="0" err="1">
                <a:solidFill>
                  <a:schemeClr val="tx1"/>
                </a:solidFill>
              </a:rPr>
              <a:t>sparticle</a:t>
            </a:r>
            <a:r>
              <a:rPr lang="en-US" dirty="0">
                <a:solidFill>
                  <a:schemeClr val="tx1"/>
                </a:solidFill>
              </a:rPr>
              <a:t> masses would be the same as the particle masses.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Since we haven’t found any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sparticles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, there must be a symmetry breaking mechanism.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We have no idea how the symmetry breaking is done so this opens up all sorts of possibilities: 105 additional free parameters.  These dictate the masses and decay patterns of the particles.</a:t>
            </a:r>
          </a:p>
          <a:p>
            <a:pPr marL="0" indent="0">
              <a:spcAft>
                <a:spcPts val="700"/>
              </a:spcAft>
              <a:buNone/>
            </a:pP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3DACBF-9619-844E-8001-32016DD6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ABD6B4F-5314-FA46-B3A2-99465B2D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53090-0EE3-364D-8AAC-D692982E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5348A9-8FEC-A448-B8FD-8A312FF4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4B57A77-7E78-6245-9E7E-BD95BAE6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3CE13B-D713-114D-BB96-C32BFB25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5" descr="gen-2007-00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660" y="4422743"/>
            <a:ext cx="2725492" cy="1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How do we look for </a:t>
            </a:r>
            <a:r>
              <a:rPr lang="en-US" dirty="0">
                <a:solidFill>
                  <a:schemeClr val="tx1"/>
                </a:solidFill>
              </a:rPr>
              <a:t>new physics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3046121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Need an accelerator to produce new particles.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Need a detector  to record the production and decay of new particles.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Need to distinguish interesting events from SM events.</a:t>
            </a:r>
          </a:p>
        </p:txBody>
      </p:sp>
      <p:pic>
        <p:nvPicPr>
          <p:cNvPr id="7" name="Picture 2" descr="LHC+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829" y="863653"/>
            <a:ext cx="24114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0607007_02-A5-at-72-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410" y="2110018"/>
            <a:ext cx="3938338" cy="26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86875-D355-A54A-BF9A-49AE8412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3CAB2E0-9A51-7244-9E0F-063B5D2A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E92141-63A7-B34B-AC81-56314B75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The Large Hadron Collider (LHC)</a:t>
            </a:r>
          </a:p>
        </p:txBody>
      </p:sp>
      <p:pic>
        <p:nvPicPr>
          <p:cNvPr id="7" name="Picture 3" descr="L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3507" y="1033718"/>
            <a:ext cx="5493980" cy="4753624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0537" y="1076580"/>
            <a:ext cx="7921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Alps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22712" y="2408493"/>
            <a:ext cx="18716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Lake Geneva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56437" y="2697418"/>
            <a:ext cx="20875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 airport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887787" y="3956305"/>
            <a:ext cx="828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CMS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20037" y="2265618"/>
            <a:ext cx="1187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</a:t>
            </a:r>
          </a:p>
        </p:txBody>
      </p:sp>
      <p:pic>
        <p:nvPicPr>
          <p:cNvPr id="15" name="Picture 4" descr="lhc_magnet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23" y="3348715"/>
            <a:ext cx="3209738" cy="292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10048" y="1695692"/>
            <a:ext cx="3492500" cy="763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RF cavities accelerate protons to 0.99999999</a:t>
            </a:r>
            <a:r>
              <a:rPr lang="en-US" altLang="en-US" sz="2400" i="1">
                <a:solidFill>
                  <a:schemeClr val="bg2"/>
                </a:solidFill>
              </a:rPr>
              <a:t>c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36230" y="2530318"/>
            <a:ext cx="3168650" cy="1054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8.3 T superconducting magnets keep the protons going in circles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7523" y="911452"/>
            <a:ext cx="4838218" cy="7294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 dirty="0"/>
              <a:t>The Large Hadron Collider is 27 km long and 100-500 feet underground.</a:t>
            </a:r>
          </a:p>
        </p:txBody>
      </p:sp>
    </p:spTree>
    <p:extLst>
      <p:ext uri="{BB962C8B-B14F-4D97-AF65-F5344CB8AC3E}">
        <p14:creationId xmlns:p14="http://schemas.microsoft.com/office/powerpoint/2010/main" val="12390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52B70-CF7C-A74E-9BAD-D8AD23AE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D821401-7925-A64A-8843-059D7C37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30B959-43F2-CB44-A517-9D5EAE9E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Detecting the particles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4008" y="873125"/>
            <a:ext cx="7720314" cy="793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We collide protons at high energy to create new particles.  </a:t>
            </a:r>
            <a:r>
              <a:rPr lang="en-US" altLang="en-US" sz="2300" dirty="0"/>
              <a:t>But these particles immediately decay into other particles.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2435" y="1736725"/>
            <a:ext cx="8414795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Need </a:t>
            </a:r>
            <a:r>
              <a:rPr lang="en-US" altLang="en-US" sz="2400" dirty="0">
                <a:solidFill>
                  <a:schemeClr val="bg2"/>
                </a:solidFill>
              </a:rPr>
              <a:t>to detect these particles to reconstruct what happened.</a:t>
            </a:r>
          </a:p>
        </p:txBody>
      </p:sp>
      <p:pic>
        <p:nvPicPr>
          <p:cNvPr id="9" name="Picture 5" descr="CMSoverview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2776013"/>
            <a:ext cx="44640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513" y="2266688"/>
            <a:ext cx="7336560" cy="4429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 dirty="0"/>
              <a:t>The CMS detector is </a:t>
            </a:r>
            <a:r>
              <a:rPr lang="en-US" altLang="en-US" sz="2300"/>
              <a:t>in a cavern 300 feet underground.</a:t>
            </a:r>
          </a:p>
        </p:txBody>
      </p:sp>
      <p:pic>
        <p:nvPicPr>
          <p:cNvPr id="11" name="Picture 7" descr="dscn298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56038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DD493C-3D31-CC4A-BF6F-4E2FF04B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C16D0B-D2FF-0D4B-B24C-C6FD5014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2F3D5-1AC0-8B40-ADEA-F9AD4AFC4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0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D29DE7-B88B-434C-8B19-5A8CECCA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06FCC0-64A2-7E49-A7FA-37BE8707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B43A7AD-2234-4045-AF14-2F5C0FA2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3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uonHi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663" y="1570038"/>
            <a:ext cx="4257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u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2092325"/>
            <a:ext cx="84613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uonHitsInTrack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2051050"/>
            <a:ext cx="1665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5838825"/>
            <a:ext cx="13954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0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B82C9-3376-EE4A-8A66-D5AF65A3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93CA5A-8E60-6644-B35E-B5B60E61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B87F76-F5CF-5149-BD3B-76ECE385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lectron.gi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2370138"/>
            <a:ext cx="13239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lect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2359025"/>
            <a:ext cx="1522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lect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5" y="5824538"/>
            <a:ext cx="1414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0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B57EAF-3ED8-6948-A630-BD7A3CB1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6FAF89-7D4B-8244-B756-5F87D9CF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B688E4-74B2-834F-AA3E-A8BF6707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gedHadronTr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2400300"/>
            <a:ext cx="185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argedHad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" y="2362200"/>
            <a:ext cx="270668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gedHad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5757863"/>
            <a:ext cx="3260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0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EEEB86-A888-D649-9A89-4EF556CF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4D1CCF3-88FF-6549-A91B-62C6ED05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08B07F-AFC6-7D42-9163-0E296656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eutralHadr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6246813"/>
            <a:ext cx="33924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eutral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903413"/>
            <a:ext cx="19954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eutral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377950"/>
            <a:ext cx="12112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335DCD-EE92-D54C-925D-A0F83577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534760C-85EE-6047-AAA2-09A6FB77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10/31/18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7B74579-C8A2-4B49-B71E-7DE540C4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ot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6262688"/>
            <a:ext cx="13509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hot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812925"/>
            <a:ext cx="1184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ot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725" y="1622425"/>
            <a:ext cx="3492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3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1BBDA-66B7-0045-8D7F-CFFAD9E6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A83BDEF-8B60-544C-A618-DA79940E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F6437A-C307-8F47-ACA8-E5B8EFEF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Standard Model of particle physics (SM)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5743" y="1610822"/>
            <a:ext cx="1724799" cy="52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99" y="1607655"/>
            <a:ext cx="6478044" cy="52503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872" y="834414"/>
            <a:ext cx="87201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/>
              <a:t>With the announcement of the Higgs boson discovery on July 4, 2012, all Standard Model particles have been observed.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3708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782ED-129A-9A44-8E10-08D4FAE1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EB00CB-42A8-A247-AD1E-3C809CCB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B027C0-CF4D-DA4C-8018-E5F20A48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Event selection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838200"/>
            <a:ext cx="8899525" cy="3276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ts val="200"/>
              </a:spcBef>
            </a:pP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Proton bunches collide 40 million times per second, which results in about 40 pairs of protons colliding.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It takes 1 MB of data to record an event.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So we would need to record 40 TB/second to get every event.  Not feasible.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Instead, we look at a subset of the information to see if the event is interesting and only save it if it is.  Save about 1000 events/sec leading to 10 PB/year.</a:t>
            </a:r>
          </a:p>
          <a:p>
            <a:pPr marL="273050" indent="-273050">
              <a:spcBef>
                <a:spcPts val="200"/>
              </a:spcBef>
            </a:pPr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4114800"/>
            <a:ext cx="62118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94370-981E-E843-A7FC-AF6E37CB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4CC6AF1-6CCD-0041-A35F-B80F5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C220BF-BA8E-7E44-945D-0E0A09D6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Possible SUSY event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825" y="762000"/>
            <a:ext cx="597058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17565" y="925009"/>
            <a:ext cx="2799321" cy="17912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2000"/>
              </a:lnSpc>
            </a:pPr>
            <a:r>
              <a:rPr lang="en-US" altLang="en-US" sz="2000" dirty="0">
                <a:latin typeface="+mn-lt"/>
              </a:rPr>
              <a:t>This event contains 12 jets, 3 b-jets, and large amount of missing transverse energy.  Great candidate for a SUSY event.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D88FEDA-8F53-2142-ABDC-4F7595701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65" y="2870279"/>
            <a:ext cx="2799321" cy="15081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2000"/>
              </a:lnSpc>
            </a:pPr>
            <a:r>
              <a:rPr lang="en-US" altLang="en-US" sz="2000" dirty="0">
                <a:latin typeface="+mn-lt"/>
              </a:rPr>
              <a:t>Jets come from the hadronization of quarks (and b jets from the hadronization of b quarks).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2D475C1-067D-D342-AB2E-60EEA07A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64" y="4571147"/>
            <a:ext cx="2799322" cy="15081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2000"/>
              </a:lnSpc>
            </a:pPr>
            <a:r>
              <a:rPr lang="en-US" altLang="en-US" sz="2000" dirty="0">
                <a:latin typeface="+mn-lt"/>
              </a:rPr>
              <a:t>Missing transverse energy is the apparent imbalance of momentum after adding everything up.</a:t>
            </a:r>
          </a:p>
        </p:txBody>
      </p:sp>
    </p:spTree>
    <p:extLst>
      <p:ext uri="{BB962C8B-B14F-4D97-AF65-F5344CB8AC3E}">
        <p14:creationId xmlns:p14="http://schemas.microsoft.com/office/powerpoint/2010/main" val="1876906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Search for SUSY in hadronic modes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407" y="901607"/>
            <a:ext cx="3140126" cy="18005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159538" y="1101577"/>
            <a:ext cx="5706319" cy="11966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Search for SUSY involving production via the strong interaction (larger cross section) so produce </a:t>
            </a:r>
            <a:r>
              <a:rPr lang="en-US" sz="2600" dirty="0" err="1"/>
              <a:t>gluinos</a:t>
            </a:r>
            <a:r>
              <a:rPr lang="en-US" sz="2600" dirty="0"/>
              <a:t> or </a:t>
            </a:r>
            <a:r>
              <a:rPr lang="en-US" sz="2600" dirty="0" err="1"/>
              <a:t>squarks</a:t>
            </a:r>
            <a:r>
              <a:rPr lang="en-US" sz="26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0539" y="2729015"/>
            <a:ext cx="7137530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Always have 2 LSPs (χ</a:t>
            </a:r>
            <a:r>
              <a:rPr lang="en-US" sz="2600" baseline="-25000" dirty="0"/>
              <a:t>1</a:t>
            </a:r>
            <a:r>
              <a:rPr lang="en-US" sz="2600" baseline="30000" dirty="0"/>
              <a:t>0</a:t>
            </a:r>
            <a:r>
              <a:rPr lang="en-US" sz="2600" dirty="0"/>
              <a:t>) , which exit the detector undetected.  In a hermetic detector, this can be seen as large missing transverse energy (</a:t>
            </a:r>
            <a:r>
              <a:rPr lang="en-US" sz="2600" b="1" dirty="0">
                <a:solidFill>
                  <a:srgbClr val="00B0F0"/>
                </a:solidFill>
              </a:rPr>
              <a:t>MHT</a:t>
            </a:r>
            <a:r>
              <a:rPr lang="en-US" sz="2600" dirty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0538" y="4025430"/>
            <a:ext cx="7137530" cy="8285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High mass events produce large amounts of energy seen in the detector (</a:t>
            </a:r>
            <a:r>
              <a:rPr lang="en-US" sz="2600" b="1" dirty="0">
                <a:solidFill>
                  <a:srgbClr val="00B0F0"/>
                </a:solidFill>
              </a:rPr>
              <a:t>HT</a:t>
            </a:r>
            <a:r>
              <a:rPr lang="en-US" sz="2600" dirty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0538" y="4986432"/>
            <a:ext cx="7137530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Each top quark decays to b quark (creating a b jet) and W boson (decaying to two jets 67% of time).  Results in many jets (</a:t>
            </a:r>
            <a:r>
              <a:rPr lang="en-US" sz="2600" b="1" dirty="0" err="1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>
                <a:solidFill>
                  <a:srgbClr val="00B0F0"/>
                </a:solidFill>
              </a:rPr>
              <a:t>jet</a:t>
            </a:r>
            <a:r>
              <a:rPr lang="en-US" sz="2600" dirty="0"/>
              <a:t>) and b jets (</a:t>
            </a:r>
            <a:r>
              <a:rPr lang="en-US" sz="2600" b="1" dirty="0" err="1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>
                <a:solidFill>
                  <a:srgbClr val="00B0F0"/>
                </a:solidFill>
              </a:rPr>
              <a:t>b</a:t>
            </a:r>
            <a:r>
              <a:rPr lang="en-US" sz="2600" dirty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0DB0A-09E3-7A4E-AAF7-AEB1CAA3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290E5-49D6-014D-9D06-1FBB8046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DF80BF-CA3B-CC49-8732-289A0998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SM backgrounds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7699" y="1018571"/>
            <a:ext cx="8516498" cy="339463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QCD </a:t>
            </a:r>
            <a:r>
              <a:rPr lang="en-US" dirty="0">
                <a:solidFill>
                  <a:schemeClr val="tx1"/>
                </a:solidFill>
              </a:rPr>
              <a:t>: Direct production of many jets with the energy of jet(s) </a:t>
            </a:r>
            <a:r>
              <a:rPr lang="en-US" dirty="0" err="1">
                <a:solidFill>
                  <a:schemeClr val="tx1"/>
                </a:solidFill>
              </a:rPr>
              <a:t>mismeasured</a:t>
            </a:r>
            <a:r>
              <a:rPr lang="en-US" dirty="0">
                <a:solidFill>
                  <a:schemeClr val="tx1"/>
                </a:solidFill>
              </a:rPr>
              <a:t>, leading to MHT.</a:t>
            </a:r>
          </a:p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Lost-lepton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/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hadronic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mbria" charset="0"/>
                <a:cs typeface="Cambria" charset="0"/>
              </a:rPr>
              <a:t>τ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:Production of </a:t>
            </a:r>
            <a:r>
              <a:rPr lang="en-US" dirty="0" err="1">
                <a:solidFill>
                  <a:schemeClr val="tx1"/>
                </a:solidFill>
              </a:rPr>
              <a:t>W+jets</a:t>
            </a:r>
            <a:r>
              <a:rPr lang="en-US" dirty="0">
                <a:solidFill>
                  <a:schemeClr val="tx1"/>
                </a:solidFill>
              </a:rPr>
              <a:t> where W decays to e/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μ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/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τ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.  Neutrino creates MHT.  Reduced by rejecting events with e/</a:t>
            </a:r>
            <a:r>
              <a:rPr lang="en-US" dirty="0" err="1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τ</a:t>
            </a:r>
            <a:r>
              <a:rPr lang="en-US" dirty="0">
                <a:solidFill>
                  <a:schemeClr val="tx1"/>
                </a:solidFill>
              </a:rPr>
              <a:t> but some may slip through. </a:t>
            </a:r>
          </a:p>
          <a:p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Z→νν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: Production of </a:t>
            </a:r>
            <a:r>
              <a:rPr lang="en-US" dirty="0" err="1">
                <a:solidFill>
                  <a:schemeClr val="tx1"/>
                </a:solidFill>
              </a:rPr>
              <a:t>Z+jets</a:t>
            </a:r>
            <a:r>
              <a:rPr lang="en-US" dirty="0">
                <a:solidFill>
                  <a:schemeClr val="tx1"/>
                </a:solidFill>
              </a:rPr>
              <a:t> where Z decays to neutrinos, producing MHT.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0016" y="4413202"/>
            <a:ext cx="6759615" cy="1196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>
                <a:solidFill>
                  <a:schemeClr val="bg1"/>
                </a:solidFill>
              </a:rPr>
              <a:t>These backgrounds are all estimated from data by using control regions (distinct from signal regions).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87852-0EFB-9A4F-82A3-599D2E56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F81B9-C1EA-A64F-BA07-282305A6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CF5939-7AF6-8D41-8EB5-E07F8F80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Signal region divided into bins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7699" y="954158"/>
            <a:ext cx="3850762" cy="261935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 HT-MHT plane divided into 10 bins.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4 bins of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ea typeface="Cambria" charset="0"/>
                <a:cs typeface="Cambria" charset="0"/>
              </a:rPr>
              <a:t>jet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: 2, 3-4, 5-6, 7-8, 9+.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4 bins of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ea typeface="Cambria" charset="0"/>
                <a:cs typeface="Cambria" charset="0"/>
              </a:rPr>
              <a:t>b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: 0, 1, 2, 3+.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Total of 174 bins.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316" y="4833201"/>
            <a:ext cx="6390290" cy="128150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800" dirty="0"/>
              <a:t>New physics can show up in particular regions so binning increases the sensitivity and flexibility of the analysis.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B7C5E-4EE9-A04B-BED5-6D0A3BC1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461" y="891185"/>
            <a:ext cx="4887367" cy="383576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DBFBC-9AA9-4342-879D-F73CCDD2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08931D7-A15D-FE40-B4A5-408AFF62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33131C-2630-034D-82E1-961A8379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Search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006" y="940120"/>
            <a:ext cx="1947932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Data consistent with estimated backgrounds.  No sign of new physics.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18C9E-ED19-DA4E-8688-E6C1BAE6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50559" y="-65910"/>
            <a:ext cx="5190814" cy="7196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DBE9C5-3395-0E42-9933-9E2CB602931B}"/>
              </a:ext>
            </a:extLst>
          </p:cNvPr>
          <p:cNvSpPr txBox="1"/>
          <p:nvPr/>
        </p:nvSpPr>
        <p:spPr>
          <a:xfrm>
            <a:off x="-28013" y="3880762"/>
            <a:ext cx="1975945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plus efficiencies are provided publicly for reinterpretation by theorists.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A929C-9E0A-B74E-8809-5417DDED6A25}"/>
              </a:ext>
            </a:extLst>
          </p:cNvPr>
          <p:cNvSpPr txBox="1"/>
          <p:nvPr/>
        </p:nvSpPr>
        <p:spPr>
          <a:xfrm>
            <a:off x="6050717" y="0"/>
            <a:ext cx="3093283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96 (2017) 032003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1B24F-0011-4143-BA7A-13E8D9336450}"/>
              </a:ext>
            </a:extLst>
          </p:cNvPr>
          <p:cNvSpPr txBox="1"/>
          <p:nvPr/>
        </p:nvSpPr>
        <p:spPr>
          <a:xfrm>
            <a:off x="-35016" y="2872106"/>
            <a:ext cx="1975945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Generic search for new physics.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56713-1CFC-044B-B1F9-F1F18DD7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DDBFCA4-83DF-124C-86BD-71A6C795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2FF7007-662C-7243-B938-CB79AC26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0F02C-523A-DF46-B2F4-A4C992AB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4C7B4-666F-B742-AFA2-28CFBB77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373C88E-9BE3-CE4A-9675-389EAB1A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Limits on SUSY production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99" y="890660"/>
            <a:ext cx="4317874" cy="213096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/>
              <a:t>Simplified Models: </a:t>
            </a:r>
            <a:r>
              <a:rPr lang="en-US" sz="2400" dirty="0">
                <a:ea typeface="Cambria" charset="0"/>
                <a:cs typeface="Cambria" charset="0"/>
              </a:rPr>
              <a:t>Assume a small number of SUSY particles participate with specific decay modes.  Can calculate cross sections for these models in terms of one or two masses.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032" y="4575161"/>
            <a:ext cx="3645212" cy="11116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>
                <a:solidFill>
                  <a:schemeClr val="bg1"/>
                </a:solidFill>
              </a:rPr>
              <a:t>Use calculated cross sections to determine what masses are excluded.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20D65-0475-034E-82CE-262DFC28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76527" y="2314525"/>
            <a:ext cx="3962685" cy="4130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811B8E-4577-F847-AE9F-90C3EE32B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188" y="492795"/>
            <a:ext cx="3008683" cy="18200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029D99-2220-B248-9E47-B911A8D320BF}"/>
              </a:ext>
            </a:extLst>
          </p:cNvPr>
          <p:cNvSpPr txBox="1"/>
          <p:nvPr/>
        </p:nvSpPr>
        <p:spPr>
          <a:xfrm>
            <a:off x="6050717" y="0"/>
            <a:ext cx="3093283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96 (2017) 032003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DCE6A-1EDF-C341-AACF-D0DD0AB0A403}"/>
              </a:ext>
            </a:extLst>
          </p:cNvPr>
          <p:cNvSpPr txBox="1"/>
          <p:nvPr/>
        </p:nvSpPr>
        <p:spPr>
          <a:xfrm>
            <a:off x="488100" y="3242569"/>
            <a:ext cx="3825560" cy="11116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>
                <a:solidFill>
                  <a:schemeClr val="bg1"/>
                </a:solidFill>
              </a:rPr>
              <a:t>Place limits on maximum cross section in 2D space of LSP mass and </a:t>
            </a:r>
            <a:r>
              <a:rPr lang="en-US" sz="2400" dirty="0" err="1">
                <a:solidFill>
                  <a:schemeClr val="bg1"/>
                </a:solidFill>
              </a:rPr>
              <a:t>gluino</a:t>
            </a:r>
            <a:r>
              <a:rPr lang="en-US" sz="2400" dirty="0">
                <a:solidFill>
                  <a:schemeClr val="bg1"/>
                </a:solidFill>
              </a:rPr>
              <a:t> mass.</a:t>
            </a:r>
          </a:p>
        </p:txBody>
      </p:sp>
    </p:spTree>
    <p:extLst>
      <p:ext uri="{BB962C8B-B14F-4D97-AF65-F5344CB8AC3E}">
        <p14:creationId xmlns:p14="http://schemas.microsoft.com/office/powerpoint/2010/main" val="708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few other simplified</a:t>
            </a:r>
            <a:r>
              <a:rPr lang="en-US" sz="3600" dirty="0"/>
              <a:t> model limits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20CBFF-93B8-EC4C-9170-C90A25FB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7370" y="2987228"/>
            <a:ext cx="2851098" cy="2971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CCAD4E-36A1-814A-8FC6-D65EE9D9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973" y="2987228"/>
            <a:ext cx="2851098" cy="2971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6ED09-2AEC-684D-AF2F-AB2B8CB00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577" y="1016701"/>
            <a:ext cx="3008683" cy="167424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FE7F3-1380-A147-AF8C-393806BCD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20" y="1086588"/>
            <a:ext cx="3008683" cy="16385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2FDDA-605D-1445-B654-10FADC6D9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241" y="1042729"/>
            <a:ext cx="3008683" cy="16823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1CDD68-ECD3-124B-9411-05D47965A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145034" y="2987228"/>
            <a:ext cx="2851098" cy="2971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3FDA2B-65D8-474A-8862-A89494CFCD86}"/>
              </a:ext>
            </a:extLst>
          </p:cNvPr>
          <p:cNvSpPr txBox="1"/>
          <p:nvPr/>
        </p:nvSpPr>
        <p:spPr>
          <a:xfrm>
            <a:off x="6050717" y="0"/>
            <a:ext cx="3093283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96 (2017) 032003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81CD-D3BC-5543-9D02-151AE151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F9757DE-D774-0345-B2BD-A37DE38A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28B250-26B3-3248-8716-6F0C4F84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06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E4DC8-795C-8547-B95C-4EFE4659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A01B70D-D615-3245-A4CC-CC039BF5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3C1EDE-8976-6244-9BD3-62EFA2D5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Can even se</a:t>
            </a:r>
            <a:r>
              <a:rPr lang="en-US" dirty="0">
                <a:solidFill>
                  <a:schemeClr val="tx1"/>
                </a:solidFill>
              </a:rPr>
              <a:t>arch using Higgs decays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F1C0D-EAFB-8940-AF81-A1417881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13674" y="2388881"/>
            <a:ext cx="3721777" cy="4220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28DB9-2D43-824F-A970-2AB8CC9F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18" y="889265"/>
            <a:ext cx="3721776" cy="3836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A5FEB5-09F2-EB42-8BFA-FD5BE627C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69" y="1139864"/>
            <a:ext cx="2522730" cy="14129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611113-B759-C846-B986-7AF766A08A4F}"/>
              </a:ext>
            </a:extLst>
          </p:cNvPr>
          <p:cNvSpPr txBox="1"/>
          <p:nvPr/>
        </p:nvSpPr>
        <p:spPr>
          <a:xfrm>
            <a:off x="5640669" y="0"/>
            <a:ext cx="3503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120 (2018) 241801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ECA4A-F3A2-DA45-8279-55FAAE3177B1}"/>
              </a:ext>
            </a:extLst>
          </p:cNvPr>
          <p:cNvSpPr txBox="1"/>
          <p:nvPr/>
        </p:nvSpPr>
        <p:spPr>
          <a:xfrm>
            <a:off x="3903201" y="1075477"/>
            <a:ext cx="2329434" cy="13383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Search for high-momentum Higgs decaying into two b jets.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DED47-1126-684A-9282-E929C1899FDC}"/>
              </a:ext>
            </a:extLst>
          </p:cNvPr>
          <p:cNvSpPr txBox="1"/>
          <p:nvPr/>
        </p:nvSpPr>
        <p:spPr>
          <a:xfrm>
            <a:off x="1164021" y="5318774"/>
            <a:ext cx="3552001" cy="715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Place limits on </a:t>
            </a:r>
            <a:r>
              <a:rPr lang="en-US" sz="2200" dirty="0" err="1"/>
              <a:t>gluino</a:t>
            </a:r>
            <a:r>
              <a:rPr lang="en-US" sz="2200" dirty="0"/>
              <a:t> mass in this particular scenario. </a:t>
            </a:r>
          </a:p>
        </p:txBody>
      </p:sp>
    </p:spTree>
    <p:extLst>
      <p:ext uri="{BB962C8B-B14F-4D97-AF65-F5344CB8AC3E}">
        <p14:creationId xmlns:p14="http://schemas.microsoft.com/office/powerpoint/2010/main" val="34720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03B48-DAFD-FE4F-927F-28973DC0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4CB75-E734-BC4B-A617-E919974E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4BE358-97A4-F149-B24B-6B9E9E2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CMS limits on </a:t>
            </a:r>
            <a:r>
              <a:rPr lang="en-US" dirty="0" err="1">
                <a:solidFill>
                  <a:schemeClr val="tx1"/>
                </a:solidFill>
              </a:rPr>
              <a:t>gluino</a:t>
            </a:r>
            <a:r>
              <a:rPr lang="en-US" dirty="0">
                <a:solidFill>
                  <a:schemeClr val="tx1"/>
                </a:solidFill>
              </a:rPr>
              <a:t> masses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4BD7B-6908-F144-9428-8618C7C9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" y="840371"/>
            <a:ext cx="6234639" cy="5550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F4E13-6C9B-3A43-A87F-DDCFED08D16B}"/>
              </a:ext>
            </a:extLst>
          </p:cNvPr>
          <p:cNvSpPr txBox="1"/>
          <p:nvPr/>
        </p:nvSpPr>
        <p:spPr>
          <a:xfrm>
            <a:off x="6366066" y="1051115"/>
            <a:ext cx="2777934" cy="111165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/>
              <a:t>Limits on the </a:t>
            </a:r>
            <a:r>
              <a:rPr lang="en-US" sz="2400" dirty="0" err="1"/>
              <a:t>gluino</a:t>
            </a:r>
            <a:r>
              <a:rPr lang="en-US" sz="2400" dirty="0"/>
              <a:t> mass from a variety of CMS searches.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95C70-D98C-8749-A7DD-023DF296317C}"/>
              </a:ext>
            </a:extLst>
          </p:cNvPr>
          <p:cNvSpPr txBox="1"/>
          <p:nvPr/>
        </p:nvSpPr>
        <p:spPr>
          <a:xfrm>
            <a:off x="6366066" y="2385485"/>
            <a:ext cx="2777934" cy="14514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/>
              <a:t>Exclude masses below 1–2 </a:t>
            </a:r>
            <a:r>
              <a:rPr lang="en-US" sz="2400" dirty="0" err="1"/>
              <a:t>TeV</a:t>
            </a:r>
            <a:r>
              <a:rPr lang="en-US" sz="2400" dirty="0"/>
              <a:t> depending on mode.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E1140-CD63-154E-B705-3537E5D53CD8}"/>
              </a:ext>
            </a:extLst>
          </p:cNvPr>
          <p:cNvSpPr txBox="1"/>
          <p:nvPr/>
        </p:nvSpPr>
        <p:spPr>
          <a:xfrm>
            <a:off x="6366066" y="4059627"/>
            <a:ext cx="2777934" cy="14514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>
                <a:solidFill>
                  <a:schemeClr val="bg1"/>
                </a:solidFill>
              </a:rPr>
              <a:t>Generally represent the maximum possible excluded mass.</a:t>
            </a:r>
          </a:p>
        </p:txBody>
      </p:sp>
    </p:spTree>
    <p:extLst>
      <p:ext uri="{BB962C8B-B14F-4D97-AF65-F5344CB8AC3E}">
        <p14:creationId xmlns:p14="http://schemas.microsoft.com/office/powerpoint/2010/main" val="42663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But still lots of questions</a:t>
            </a:r>
            <a:r>
              <a:rPr lang="is-IS" sz="3600" dirty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87007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How come the Higgs boson mass is so light?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What is the source of dark matter?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What is the nature of dark energy?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What happened to all the antimatter in the universe?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Why are there 3 generations of quarks and leptons?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How do neutrinos get their mass?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Are neutrinos Dirac or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Majorana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particles?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Is there a Grand Unified Theory (and can we reduce the 26 parameters of the SM)?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Are baryon and lepton number really conserved does the proton decay)?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Why no CP violation in strong interactions?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What is the quantum theory of gravity?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649154-BE31-8E4F-A09E-1EAF0B34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ADD715A-A153-D540-B418-1BC7F31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838D3-C5ED-F346-A9AD-5A2D0353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842C2-2819-444A-A21F-59751188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B605E-56C9-6C40-82C1-542D48CC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946960-D224-CF4E-9BE9-E728308E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CMS limits on </a:t>
            </a:r>
            <a:r>
              <a:rPr lang="en-US" dirty="0" err="1">
                <a:solidFill>
                  <a:schemeClr val="tx1"/>
                </a:solidFill>
              </a:rPr>
              <a:t>squark</a:t>
            </a:r>
            <a:r>
              <a:rPr lang="en-US" dirty="0">
                <a:solidFill>
                  <a:schemeClr val="tx1"/>
                </a:solidFill>
              </a:rPr>
              <a:t> masses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FB8B9-F7FA-5643-8F3E-00B3AAAC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25" y="784352"/>
            <a:ext cx="6345975" cy="5595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6257D-09D8-4C48-ADF8-7CA04F928DA3}"/>
              </a:ext>
            </a:extLst>
          </p:cNvPr>
          <p:cNvSpPr txBox="1"/>
          <p:nvPr/>
        </p:nvSpPr>
        <p:spPr>
          <a:xfrm>
            <a:off x="162088" y="1115848"/>
            <a:ext cx="2436146" cy="111165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/>
              <a:t>Limits on </a:t>
            </a:r>
            <a:r>
              <a:rPr lang="en-US" sz="2400" dirty="0" err="1"/>
              <a:t>squark</a:t>
            </a:r>
            <a:r>
              <a:rPr lang="en-US" sz="2400" dirty="0"/>
              <a:t> masses from CMS searches.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D885E-708E-D94E-82AF-54BCDC11DD05}"/>
              </a:ext>
            </a:extLst>
          </p:cNvPr>
          <p:cNvSpPr txBox="1"/>
          <p:nvPr/>
        </p:nvSpPr>
        <p:spPr>
          <a:xfrm>
            <a:off x="162088" y="2470284"/>
            <a:ext cx="2436146" cy="11116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/>
              <a:t>Excluded masses range from 0.5–1.5 </a:t>
            </a:r>
            <a:r>
              <a:rPr lang="en-US" sz="2400" dirty="0" err="1"/>
              <a:t>TeV</a:t>
            </a:r>
            <a:r>
              <a:rPr lang="en-US" sz="2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9083C-8440-5541-BA11-976FEB0F9705}"/>
              </a:ext>
            </a:extLst>
          </p:cNvPr>
          <p:cNvSpPr txBox="1"/>
          <p:nvPr/>
        </p:nvSpPr>
        <p:spPr>
          <a:xfrm>
            <a:off x="162088" y="3824720"/>
            <a:ext cx="2436146" cy="17911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400" dirty="0">
                <a:solidFill>
                  <a:schemeClr val="bg1"/>
                </a:solidFill>
              </a:rPr>
              <a:t>Generally represent the maximum possible excluded mass.</a:t>
            </a:r>
          </a:p>
        </p:txBody>
      </p:sp>
    </p:spTree>
    <p:extLst>
      <p:ext uri="{BB962C8B-B14F-4D97-AF65-F5344CB8AC3E}">
        <p14:creationId xmlns:p14="http://schemas.microsoft.com/office/powerpoint/2010/main" val="16491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6F530-C49B-3245-B0A3-C969E76A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F82E7-CA80-ED46-9A0C-0CDC028F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890F0E-370D-5E40-AB4A-2CBE8822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CMS limits on electroweak production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7F664-9D6D-7E4E-B326-BF8967DE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65" y="928843"/>
            <a:ext cx="6772235" cy="5364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FF9034-55A8-A542-8BCA-E46650EDB9EE}"/>
              </a:ext>
            </a:extLst>
          </p:cNvPr>
          <p:cNvSpPr txBox="1"/>
          <p:nvPr/>
        </p:nvSpPr>
        <p:spPr>
          <a:xfrm>
            <a:off x="31530" y="1088568"/>
            <a:ext cx="2690648" cy="196130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 err="1"/>
              <a:t>Gluino</a:t>
            </a:r>
            <a:r>
              <a:rPr lang="en-US" sz="2200" dirty="0"/>
              <a:t> and </a:t>
            </a:r>
            <a:r>
              <a:rPr lang="en-US" sz="2200" dirty="0" err="1"/>
              <a:t>squark</a:t>
            </a:r>
            <a:r>
              <a:rPr lang="en-US" sz="2200" dirty="0"/>
              <a:t> production should have highest cross sections but maybe have high mass and can’t be produced.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AA4A2-C504-4947-A704-75307CEAC2F9}"/>
              </a:ext>
            </a:extLst>
          </p:cNvPr>
          <p:cNvSpPr txBox="1"/>
          <p:nvPr/>
        </p:nvSpPr>
        <p:spPr>
          <a:xfrm>
            <a:off x="103298" y="3277051"/>
            <a:ext cx="2459422" cy="10268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Can look for production via electroweakinos.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1D1ED-9B2F-3247-B939-566B01BF16EC}"/>
              </a:ext>
            </a:extLst>
          </p:cNvPr>
          <p:cNvSpPr txBox="1"/>
          <p:nvPr/>
        </p:nvSpPr>
        <p:spPr>
          <a:xfrm>
            <a:off x="155779" y="4531048"/>
            <a:ext cx="2575035" cy="1026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>
                <a:solidFill>
                  <a:schemeClr val="bg1"/>
                </a:solidFill>
              </a:rPr>
              <a:t>Smaller mass limits as cross sections are smaller.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12F2A-53E8-FD49-9DD6-C00F53129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71" y="2490099"/>
            <a:ext cx="1767650" cy="103112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433985-C586-314A-88EC-97D4E856A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71" y="3513081"/>
            <a:ext cx="1767650" cy="10802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77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Where do we stand with SUSY?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0207" y="954158"/>
            <a:ext cx="863399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</a:rPr>
              <a:t>Two common ways to simplify the SUSY parameter space:</a:t>
            </a:r>
          </a:p>
          <a:p>
            <a:pPr lvl="1"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Constrained MSSM (CMSSM) makes strong assumptions about universality at the GUT scale and how SUSY is broken.  Some constraints not well justified.  Has 4 parameters plus a sign.</a:t>
            </a:r>
          </a:p>
          <a:p>
            <a:pPr lvl="1"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Phenomenological MSSM (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pMSSM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) removes CP violating phases and sets some masses equal.  About 7–19 free parameters.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Can construct likelihood function as a function of SUSY parameters incorporating measurements from LHC, LEP, dark matter searches, cosmology, etc. to see what parameters are still viable.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CEFA82-44DA-B74E-A4F9-1F292301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B42E96-3488-844D-BCBA-13C06BE3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B57EAB-793D-1E48-9933-EBEB3285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Results of 11-parameter </a:t>
            </a:r>
            <a:r>
              <a:rPr lang="en-US" sz="3600" dirty="0" err="1">
                <a:solidFill>
                  <a:schemeClr val="tx1"/>
                </a:solidFill>
              </a:rPr>
              <a:t>pMSSM</a:t>
            </a:r>
            <a:r>
              <a:rPr lang="en-US" sz="3600" dirty="0">
                <a:solidFill>
                  <a:schemeClr val="tx1"/>
                </a:solidFill>
              </a:rPr>
              <a:t>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00BBC-710E-9846-9A13-5C87C2D9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9" y="2323085"/>
            <a:ext cx="4389120" cy="32918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39AB69-6997-584F-BB92-0DFD5DFAA62E}"/>
              </a:ext>
            </a:extLst>
          </p:cNvPr>
          <p:cNvSpPr txBox="1"/>
          <p:nvPr/>
        </p:nvSpPr>
        <p:spPr>
          <a:xfrm>
            <a:off x="327699" y="1413172"/>
            <a:ext cx="3773214" cy="715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LSP vs </a:t>
            </a:r>
            <a:r>
              <a:rPr lang="en-US" sz="2200" dirty="0" err="1"/>
              <a:t>gluino</a:t>
            </a:r>
            <a:r>
              <a:rPr lang="en-US" sz="2200" dirty="0"/>
              <a:t> mass shows wide ranges still possible.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88B8AD-8048-CB4C-9498-EB66E2C6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11" y="2512377"/>
            <a:ext cx="4389120" cy="32918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87F35-A446-3043-9746-350FD9F7607A}"/>
              </a:ext>
            </a:extLst>
          </p:cNvPr>
          <p:cNvSpPr txBox="1"/>
          <p:nvPr/>
        </p:nvSpPr>
        <p:spPr>
          <a:xfrm>
            <a:off x="5209042" y="1053783"/>
            <a:ext cx="3333658" cy="13383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The addition of LHC data at 13 </a:t>
            </a:r>
            <a:r>
              <a:rPr lang="en-US" sz="2200" dirty="0" err="1"/>
              <a:t>TeV</a:t>
            </a:r>
            <a:r>
              <a:rPr lang="en-US" sz="2200" dirty="0"/>
              <a:t> has significantly constrained the allowed region.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B5437-B390-C745-B6B8-2D2D48FA6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" y="5595913"/>
            <a:ext cx="4572000" cy="4166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5AFA61-4127-F947-85F8-342EC4993BAC}"/>
              </a:ext>
            </a:extLst>
          </p:cNvPr>
          <p:cNvSpPr txBox="1"/>
          <p:nvPr/>
        </p:nvSpPr>
        <p:spPr>
          <a:xfrm>
            <a:off x="6983152" y="0"/>
            <a:ext cx="216084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arXiv:1710.11091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D89A4-BFEB-6749-84E5-0528282A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5E0EC-FEF3-EF4F-AE66-90463F5F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093E17-DDDA-DC4C-A0D6-F058D0F6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Results of 11-parameter </a:t>
            </a:r>
            <a:r>
              <a:rPr lang="en-US" sz="3600" dirty="0" err="1">
                <a:solidFill>
                  <a:schemeClr val="tx1"/>
                </a:solidFill>
              </a:rPr>
              <a:t>pMSSM</a:t>
            </a:r>
            <a:r>
              <a:rPr lang="en-US" sz="3600" dirty="0">
                <a:solidFill>
                  <a:schemeClr val="tx1"/>
                </a:solidFill>
              </a:rPr>
              <a:t> fit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F1835-3745-C84A-9825-BDCE2F16F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500360"/>
            <a:ext cx="4389120" cy="32918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39AB69-6997-584F-BB92-0DFD5DFAA62E}"/>
              </a:ext>
            </a:extLst>
          </p:cNvPr>
          <p:cNvSpPr txBox="1"/>
          <p:nvPr/>
        </p:nvSpPr>
        <p:spPr>
          <a:xfrm>
            <a:off x="429860" y="1022787"/>
            <a:ext cx="3773214" cy="13383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Cross section vs mass of dark matter particle.  Future direct dark matter searches can reduce allowed space.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D5F67D-CF8C-DA4E-9D9D-9DF935B4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231" y="2287987"/>
            <a:ext cx="4389120" cy="32918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CE87B9-675E-B941-9BBC-1102E1D34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" y="5711523"/>
            <a:ext cx="4572000" cy="4166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D24646-4583-8041-8859-74DC059F5F19}"/>
              </a:ext>
            </a:extLst>
          </p:cNvPr>
          <p:cNvSpPr txBox="1"/>
          <p:nvPr/>
        </p:nvSpPr>
        <p:spPr>
          <a:xfrm>
            <a:off x="4786612" y="1133446"/>
            <a:ext cx="4057585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The addition of LHC data at 13 </a:t>
            </a:r>
            <a:r>
              <a:rPr lang="en-US" sz="2200" dirty="0" err="1"/>
              <a:t>TeV</a:t>
            </a:r>
            <a:r>
              <a:rPr lang="en-US" sz="2200" dirty="0"/>
              <a:t> has significantly constrained the allowed region.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07B176-5BC3-2E47-8620-D1DFA3E1B314}"/>
              </a:ext>
            </a:extLst>
          </p:cNvPr>
          <p:cNvSpPr txBox="1"/>
          <p:nvPr/>
        </p:nvSpPr>
        <p:spPr>
          <a:xfrm>
            <a:off x="6983152" y="0"/>
            <a:ext cx="216084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arXiv:1710.11091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A3D8-5CB3-CB43-883E-13A6DF56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BCB2F-07FA-B04D-8042-53F0F90F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A0D6D-CBDF-5040-A375-03E6D5B0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07E7BF-8D48-6646-8C71-56F331A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43304A-AF88-5140-9F42-2044978B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02BCCB-E8D1-4942-A992-F5D41F50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Where do we stand with SUSY?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0207" y="870078"/>
            <a:ext cx="863399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SUSY can provide the dark matter in the universe with a wide range of mass possibilities.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Can it still solve the hierarchy problem?</a:t>
            </a:r>
          </a:p>
          <a:p>
            <a:pPr lvl="1"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Many discussions about what counts as “fine-tuning”.</a:t>
            </a:r>
          </a:p>
          <a:p>
            <a:pPr lvl="1"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From arXiv:1407.6966, the strongest constraint on keeping fine tuning below 1% is that the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gluino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mass is &lt;1.5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(but this limit loosens to 2.5 GeV if new physics is at 10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7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GeV rather than the GUT scale).</a:t>
            </a:r>
          </a:p>
          <a:p>
            <a:pPr lvl="1"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OK so far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4F98F-3BB1-884D-ADC1-09BB274D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78" y="3591803"/>
            <a:ext cx="6798022" cy="241607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58FE2-63C1-BD43-B3FF-9EE059F59831}"/>
              </a:ext>
            </a:extLst>
          </p:cNvPr>
          <p:cNvSpPr txBox="1"/>
          <p:nvPr/>
        </p:nvSpPr>
        <p:spPr>
          <a:xfrm>
            <a:off x="6983152" y="6007877"/>
            <a:ext cx="216084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arXiv:1710.11091</a:t>
            </a:r>
          </a:p>
        </p:txBody>
      </p:sp>
    </p:spTree>
    <p:extLst>
      <p:ext uri="{BB962C8B-B14F-4D97-AF65-F5344CB8AC3E}">
        <p14:creationId xmlns:p14="http://schemas.microsoft.com/office/powerpoint/2010/main" val="11406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Where do we go from here?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2959" y="804666"/>
            <a:ext cx="857123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Collect more data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Currently analyzing 135 fb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(about 3 times more).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Expect to have 300 fb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by end of 2023.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HL-LHC from 2026–2036 should produce additional 3000 fb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Perform targeted searches in difficult to access areas, usually due to low missing transverse momentum.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Compressed SUSY: small mass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splittings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of the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sparticles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Stealth SUSY: hidden sector and partner masses near SM masses.</a:t>
            </a:r>
          </a:p>
          <a:p>
            <a:pPr lvl="1"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R-parity violating SUSY: allows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sparticles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to decay to SM particles.</a:t>
            </a:r>
          </a:p>
          <a:p>
            <a:pPr lvl="1"/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FF833E-820C-EF40-9235-E9888F26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009" y="2277133"/>
            <a:ext cx="6831878" cy="199218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8B48B-E2D3-854E-8038-DA12D420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F92B8-88D9-1643-AC33-00E8FDF7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DAFDF-A0C5-7F40-808D-CD530FA9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06D672-1F76-C748-A941-97561E98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73A384E-AE5C-AF46-892D-6D2264C4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3741B-B354-8043-9015-70DF09E8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Challenges of the HL-LHC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Proton bunches collide every 25 ns.  Multiple protons collide each time (pileup).  Designed for pileup=25, currently at pileup=40, and HL-LHC plans for pileup=200.</a:t>
            </a:r>
          </a:p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Need to move as much of offline reconstruction as possible into the trigger (which selects the events to keep).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4EF89-4667-9642-B5CE-2B4B02AFF2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72" y="2836396"/>
            <a:ext cx="7301255" cy="35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333424-CA4B-D440-B407-085222CC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99" y="183245"/>
            <a:ext cx="8516498" cy="678146"/>
          </a:xfrm>
        </p:spPr>
        <p:txBody>
          <a:bodyPr/>
          <a:lstStyle/>
          <a:p>
            <a:r>
              <a:rPr lang="en-US" dirty="0"/>
              <a:t>CMS HL-LHC Upgrade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E0405-6CC2-CE4E-A7FF-742F8EF5D9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26" y="2068595"/>
            <a:ext cx="4721097" cy="3123114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22FBF2-9161-4C41-AB65-9D0E492F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Searching beyond the Standard Model at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A6BB8-F53F-FD47-9199-02250C81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10/31/18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E31DE-549E-6445-BB2B-239E7F0B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59AE0-C50A-534C-A37A-78A0CC191262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1C8449C-B711-544B-94C2-7A0E7B25636E}"/>
              </a:ext>
            </a:extLst>
          </p:cNvPr>
          <p:cNvSpPr txBox="1"/>
          <p:nvPr/>
        </p:nvSpPr>
        <p:spPr>
          <a:xfrm>
            <a:off x="486485" y="5039449"/>
            <a:ext cx="462661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                       New Tracker </a:t>
            </a:r>
            <a:endParaRPr lang="en-US" sz="2000" dirty="0">
              <a:solidFill>
                <a:srgbClr val="00B0F0"/>
              </a:solidFill>
              <a:sym typeface="Wingdings"/>
            </a:endParaRP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Rad. tolerant -</a:t>
            </a:r>
            <a:r>
              <a:rPr lang="en-US" sz="1600" dirty="0"/>
              <a:t> increased granularity - lighter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/>
              <a:t>40 MHz selective readout (strips) for Trigger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/>
              <a:t>Extended </a:t>
            </a:r>
            <a:r>
              <a:rPr lang="en-US" sz="1600" dirty="0">
                <a:sym typeface="Wingdings"/>
              </a:rPr>
              <a:t>coverage to </a:t>
            </a:r>
            <a:r>
              <a:rPr lang="en-US" sz="1600" dirty="0" err="1">
                <a:sym typeface="Wingdings"/>
              </a:rPr>
              <a:t>η</a:t>
            </a:r>
            <a:r>
              <a:rPr lang="en-US" sz="1600" dirty="0">
                <a:sym typeface="Wingdings"/>
              </a:rPr>
              <a:t> ≃ 3.8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AACC82F-052F-524B-9A2F-52FF38364C70}"/>
              </a:ext>
            </a:extLst>
          </p:cNvPr>
          <p:cNvSpPr txBox="1"/>
          <p:nvPr/>
        </p:nvSpPr>
        <p:spPr>
          <a:xfrm>
            <a:off x="724664" y="975178"/>
            <a:ext cx="4078203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  <a:sym typeface="Wingdings"/>
              </a:rPr>
              <a:t>Trigger/HLT/DAQ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Track information in trigger at 40 MHz 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12.5 µs latency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HLT input/output 750/7.5 kHz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F2C004AF-AE4D-5142-BAC3-2F1D6F91BB9E}"/>
              </a:ext>
            </a:extLst>
          </p:cNvPr>
          <p:cNvSpPr txBox="1"/>
          <p:nvPr/>
        </p:nvSpPr>
        <p:spPr>
          <a:xfrm>
            <a:off x="6315985" y="2248067"/>
            <a:ext cx="275428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B0F0"/>
                </a:solidFill>
                <a:sym typeface="Wingdings"/>
              </a:rPr>
              <a:t>Muon</a:t>
            </a:r>
            <a:r>
              <a:rPr lang="en-US" sz="2000" dirty="0">
                <a:solidFill>
                  <a:srgbClr val="00B0F0"/>
                </a:solidFill>
                <a:sym typeface="Wingdings"/>
              </a:rPr>
              <a:t> systems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New DT &amp; CSC FE/BE electronics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New station to complete CSC at 1.6 &lt; </a:t>
            </a:r>
            <a:r>
              <a:rPr lang="en-US" sz="1600" dirty="0" err="1">
                <a:sym typeface="Wingdings"/>
              </a:rPr>
              <a:t>η</a:t>
            </a:r>
            <a:r>
              <a:rPr lang="en-US" sz="1600" dirty="0">
                <a:sym typeface="Wingdings"/>
              </a:rPr>
              <a:t> &lt; 2.4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Extended coverage  to </a:t>
            </a:r>
            <a:r>
              <a:rPr lang="en-US" sz="1600" dirty="0" err="1">
                <a:sym typeface="Wingdings"/>
              </a:rPr>
              <a:t>η</a:t>
            </a:r>
            <a:r>
              <a:rPr lang="en-US" sz="1600" dirty="0">
                <a:sym typeface="Wingdings"/>
              </a:rPr>
              <a:t> ≃ 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276470-C5D7-F14A-8D91-6B0103A6476D}"/>
              </a:ext>
            </a:extLst>
          </p:cNvPr>
          <p:cNvCxnSpPr>
            <a:cxnSpLocks/>
          </p:cNvCxnSpPr>
          <p:nvPr/>
        </p:nvCxnSpPr>
        <p:spPr>
          <a:xfrm flipV="1">
            <a:off x="2631776" y="3318334"/>
            <a:ext cx="1399857" cy="504996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7">
            <a:extLst>
              <a:ext uri="{FF2B5EF4-FFF2-40B4-BE49-F238E27FC236}">
                <a16:creationId xmlns:a16="http://schemas.microsoft.com/office/drawing/2014/main" id="{3C682B9C-D8B2-0646-92CE-E63AE8AED307}"/>
              </a:ext>
            </a:extLst>
          </p:cNvPr>
          <p:cNvSpPr txBox="1"/>
          <p:nvPr/>
        </p:nvSpPr>
        <p:spPr>
          <a:xfrm>
            <a:off x="11636" y="3207368"/>
            <a:ext cx="3001773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  <a:sym typeface="Wingdings"/>
              </a:rPr>
              <a:t>New </a:t>
            </a:r>
            <a:r>
              <a:rPr lang="en-US" sz="2000" dirty="0" err="1">
                <a:solidFill>
                  <a:srgbClr val="00B0F0"/>
                </a:solidFill>
                <a:sym typeface="Wingdings"/>
              </a:rPr>
              <a:t>Endcap</a:t>
            </a:r>
            <a:r>
              <a:rPr lang="en-US" sz="2000" dirty="0">
                <a:solidFill>
                  <a:srgbClr val="00B0F0"/>
                </a:solidFill>
                <a:sym typeface="Wingdings"/>
              </a:rPr>
              <a:t> Calorimeters 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Rad. tolerant - High granularity transverse and longitudinal </a:t>
            </a: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4D shower measurement including precise timing capability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D4FAE9-F87C-424F-AA8E-31FCCE055658}"/>
              </a:ext>
            </a:extLst>
          </p:cNvPr>
          <p:cNvCxnSpPr>
            <a:cxnSpLocks/>
          </p:cNvCxnSpPr>
          <p:nvPr/>
        </p:nvCxnSpPr>
        <p:spPr>
          <a:xfrm flipV="1">
            <a:off x="2828016" y="3601276"/>
            <a:ext cx="1567020" cy="1541857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687E59-E1A9-FB48-ADDA-025D131DB316}"/>
              </a:ext>
            </a:extLst>
          </p:cNvPr>
          <p:cNvCxnSpPr>
            <a:cxnSpLocks/>
          </p:cNvCxnSpPr>
          <p:nvPr/>
        </p:nvCxnSpPr>
        <p:spPr>
          <a:xfrm flipH="1">
            <a:off x="4395036" y="1093590"/>
            <a:ext cx="958836" cy="2217462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37">
            <a:extLst>
              <a:ext uri="{FF2B5EF4-FFF2-40B4-BE49-F238E27FC236}">
                <a16:creationId xmlns:a16="http://schemas.microsoft.com/office/drawing/2014/main" id="{4CA1D7BF-1B16-FB44-9907-025DC328C10E}"/>
              </a:ext>
            </a:extLst>
          </p:cNvPr>
          <p:cNvSpPr txBox="1"/>
          <p:nvPr/>
        </p:nvSpPr>
        <p:spPr>
          <a:xfrm>
            <a:off x="5353872" y="859583"/>
            <a:ext cx="3588392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B0F0"/>
                </a:solidFill>
                <a:sym typeface="Wingdings"/>
              </a:rPr>
              <a:t>Barrel Calorimeter </a:t>
            </a:r>
          </a:p>
          <a:p>
            <a:pPr marL="159300" indent="-13230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ym typeface="Wingdings"/>
              </a:rPr>
              <a:t>New FE/BE electronics for full granularity readout at 40 MHz – with improved time resolution</a:t>
            </a:r>
          </a:p>
          <a:p>
            <a:pPr marL="159300" indent="-13230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ym typeface="Wingdings"/>
              </a:rPr>
              <a:t>Lower ECAL operating temperature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6EBE22-DA72-5E47-B2F6-E2CC4995C959}"/>
              </a:ext>
            </a:extLst>
          </p:cNvPr>
          <p:cNvCxnSpPr>
            <a:cxnSpLocks/>
          </p:cNvCxnSpPr>
          <p:nvPr/>
        </p:nvCxnSpPr>
        <p:spPr>
          <a:xfrm flipV="1">
            <a:off x="2638093" y="3466736"/>
            <a:ext cx="1393542" cy="356594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F7F8BA-8F48-1F49-879E-DBDE11640935}"/>
              </a:ext>
            </a:extLst>
          </p:cNvPr>
          <p:cNvCxnSpPr/>
          <p:nvPr/>
        </p:nvCxnSpPr>
        <p:spPr>
          <a:xfrm flipH="1">
            <a:off x="5093890" y="2696475"/>
            <a:ext cx="1088721" cy="187149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0C59C1-AC4F-1D4F-9405-0E8681F3D96C}"/>
              </a:ext>
            </a:extLst>
          </p:cNvPr>
          <p:cNvCxnSpPr/>
          <p:nvPr/>
        </p:nvCxnSpPr>
        <p:spPr>
          <a:xfrm flipH="1">
            <a:off x="5283580" y="2703973"/>
            <a:ext cx="899031" cy="843997"/>
          </a:xfrm>
          <a:prstGeom prst="straightConnector1">
            <a:avLst/>
          </a:prstGeom>
          <a:ln w="12700" cmpd="sng">
            <a:solidFill>
              <a:srgbClr val="B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:a16="http://schemas.microsoft.com/office/drawing/2014/main" id="{5932AA94-CE27-144B-8AC6-8FF4AABB16A9}"/>
              </a:ext>
            </a:extLst>
          </p:cNvPr>
          <p:cNvSpPr txBox="1"/>
          <p:nvPr/>
        </p:nvSpPr>
        <p:spPr>
          <a:xfrm>
            <a:off x="4967080" y="5217975"/>
            <a:ext cx="4103189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MIP precision Timing Detector</a:t>
            </a:r>
            <a:endParaRPr lang="en-US" sz="2000" dirty="0">
              <a:solidFill>
                <a:srgbClr val="00B0F0"/>
              </a:solidFill>
              <a:sym typeface="Wingdings"/>
            </a:endParaRPr>
          </a:p>
          <a:p>
            <a:pPr marL="159300" indent="-132300">
              <a:buFont typeface="Arial"/>
              <a:buChar char="•"/>
            </a:pPr>
            <a:r>
              <a:rPr lang="en-US" sz="1600" dirty="0">
                <a:sym typeface="Wingdings"/>
              </a:rPr>
              <a:t>Barrel layer: Crystal + </a:t>
            </a:r>
            <a:r>
              <a:rPr lang="en-US" sz="1600" dirty="0" err="1">
                <a:sym typeface="Wingdings"/>
              </a:rPr>
              <a:t>SiPM</a:t>
            </a:r>
            <a:endParaRPr lang="en-US" sz="1600" dirty="0">
              <a:sym typeface="Wingdings"/>
            </a:endParaRPr>
          </a:p>
          <a:p>
            <a:pPr marL="159300" indent="-132300">
              <a:buFont typeface="Arial"/>
              <a:buChar char="•"/>
            </a:pPr>
            <a:r>
              <a:rPr lang="en-US" sz="1600" dirty="0" err="1">
                <a:sym typeface="Wingdings"/>
              </a:rPr>
              <a:t>Endcap</a:t>
            </a:r>
            <a:r>
              <a:rPr lang="en-US" sz="1600" dirty="0">
                <a:sym typeface="Wingdings"/>
              </a:rPr>
              <a:t> layer: Low Gain Avalanche  Diodes</a:t>
            </a:r>
          </a:p>
        </p:txBody>
      </p:sp>
    </p:spTree>
    <p:extLst>
      <p:ext uri="{BB962C8B-B14F-4D97-AF65-F5344CB8AC3E}">
        <p14:creationId xmlns:p14="http://schemas.microsoft.com/office/powerpoint/2010/main" val="16500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Track trigger at Level 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6BFED1-1B21-D243-9A05-8A64992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F9F10C-A978-764A-A61C-759356E3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862F8-FA84-734E-859D-FF72843A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356EB8-8996-C047-AA7A-D1BA0F563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23" y="2674704"/>
            <a:ext cx="5055477" cy="20532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0D257-C58C-9042-A3A1-C2D9BE0C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76" y="757134"/>
            <a:ext cx="5307724" cy="188663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AA85A8-954D-4C4A-9F37-D337B40493DE}"/>
              </a:ext>
            </a:extLst>
          </p:cNvPr>
          <p:cNvSpPr txBox="1"/>
          <p:nvPr/>
        </p:nvSpPr>
        <p:spPr>
          <a:xfrm>
            <a:off x="270394" y="948661"/>
            <a:ext cx="2669628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Need to reconstruct tracks in 4μs (rather than &gt;10s on CPUs).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38756-C10C-EF48-B366-3369A1173D20}"/>
              </a:ext>
            </a:extLst>
          </p:cNvPr>
          <p:cNvSpPr txBox="1"/>
          <p:nvPr/>
        </p:nvSpPr>
        <p:spPr>
          <a:xfrm>
            <a:off x="1057534" y="2743127"/>
            <a:ext cx="2756585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Tracker with double layers to only select hits with </a:t>
            </a:r>
            <a:r>
              <a:rPr lang="en-US" sz="2200" dirty="0" err="1"/>
              <a:t>p</a:t>
            </a:r>
            <a:r>
              <a:rPr lang="en-US" sz="2200" baseline="-25000" dirty="0" err="1"/>
              <a:t>T</a:t>
            </a:r>
            <a:r>
              <a:rPr lang="en-US" sz="2200" dirty="0"/>
              <a:t> &gt; 2 GeV.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79C5D-0F13-7343-ABA5-1E73BF0BDE00}"/>
              </a:ext>
            </a:extLst>
          </p:cNvPr>
          <p:cNvSpPr txBox="1"/>
          <p:nvPr/>
        </p:nvSpPr>
        <p:spPr>
          <a:xfrm>
            <a:off x="270394" y="4259652"/>
            <a:ext cx="1985165" cy="196130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Process hits in FPGA on Track Finder boards to reconstruct and output the tracks.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A8A7AC-8C8B-F64D-8007-3D8AA61B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511" y="4772526"/>
            <a:ext cx="2184400" cy="20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D99EA-1454-8A4D-8999-BD7220F11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341" y="4749316"/>
            <a:ext cx="2197100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F01D3-4412-BC4E-8F0E-BCB817C13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27" y="4749316"/>
            <a:ext cx="2209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Why is the Higgs boson so light?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SM is known to work up to an energy of ~1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It is expected to break down before the Planck scale (10</a:t>
            </a:r>
            <a:r>
              <a:rPr lang="en-US" baseline="30000" dirty="0">
                <a:solidFill>
                  <a:schemeClr val="tx1"/>
                </a:solidFill>
              </a:rPr>
              <a:t>16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) where quantum gravity should appear.</a:t>
            </a:r>
          </a:p>
          <a:p>
            <a:r>
              <a:rPr lang="en-US" dirty="0">
                <a:solidFill>
                  <a:schemeClr val="tx1"/>
                </a:solidFill>
              </a:rPr>
              <a:t>So the SM cutoff scale, labeled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, should be &lt;10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Quantum corrections to the Higgs mass in the SM contain should result in a mass near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.  So it is strange to find it at 0.1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Solutions to the hierarchy problem: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 SM is only valid to ~1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and there is a new theory above ~1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There is a fine tuning of the quantum corrections at the level of 1 part in 10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(actually 1 part in 10</a:t>
            </a:r>
            <a:r>
              <a:rPr lang="en-US" baseline="30000" dirty="0">
                <a:solidFill>
                  <a:schemeClr val="tx1"/>
                </a:solidFill>
                <a:ea typeface="Cambria" charset="0"/>
                <a:cs typeface="Cambria" charset="0"/>
              </a:rPr>
              <a:t>32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since they are quadratic).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52954F7-5782-4D49-B494-75A6F40E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FA5EB7D-0A8F-FD49-88DE-997F3D49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95B97-CFA1-8F4F-983B-D75A8ED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HL-LHC trigger system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6BFED1-1B21-D243-9A05-8A64992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F9F10C-A978-764A-A61C-759356E3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862F8-FA84-734E-859D-FF72843A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A85A8-954D-4C4A-9F37-D337B40493DE}"/>
              </a:ext>
            </a:extLst>
          </p:cNvPr>
          <p:cNvSpPr txBox="1"/>
          <p:nvPr/>
        </p:nvSpPr>
        <p:spPr>
          <a:xfrm>
            <a:off x="175804" y="948661"/>
            <a:ext cx="4038847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Vertex finder board takes tracks and finds the vertex of interest and other quantities.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38756-C10C-EF48-B366-3369A1173D20}"/>
              </a:ext>
            </a:extLst>
          </p:cNvPr>
          <p:cNvSpPr txBox="1"/>
          <p:nvPr/>
        </p:nvSpPr>
        <p:spPr>
          <a:xfrm>
            <a:off x="4685404" y="3971157"/>
            <a:ext cx="4418773" cy="164981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Correlator takes information from the entire detector and attempts to identify all particles from the vertex of interest.  Working on the architecture of this system.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79C5D-0F13-7343-ABA5-1E73BF0BDE00}"/>
              </a:ext>
            </a:extLst>
          </p:cNvPr>
          <p:cNvSpPr txBox="1"/>
          <p:nvPr/>
        </p:nvSpPr>
        <p:spPr>
          <a:xfrm>
            <a:off x="71353" y="3971156"/>
            <a:ext cx="1663506" cy="164981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Firmware now being developed on test board at CU.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B181A-2206-4E42-9FCD-C12B572362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716" y="917130"/>
            <a:ext cx="4456433" cy="2824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6C4E88-D527-8740-9B93-A6F72F748B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01" y="1984119"/>
            <a:ext cx="3390451" cy="1637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ACB03-903D-9447-A069-D009E3F69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310" y="3696828"/>
            <a:ext cx="2470602" cy="21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HL-LHC trigger results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6BFED1-1B21-D243-9A05-8A64992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F9F10C-A978-764A-A61C-759356E3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862F8-FA84-734E-859D-FF72843A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A85A8-954D-4C4A-9F37-D337B40493DE}"/>
              </a:ext>
            </a:extLst>
          </p:cNvPr>
          <p:cNvSpPr txBox="1"/>
          <p:nvPr/>
        </p:nvSpPr>
        <p:spPr>
          <a:xfrm>
            <a:off x="1023902" y="907207"/>
            <a:ext cx="4115654" cy="715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Better momentum resolution reduces muon rate by factor &gt;10.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5F46A-7FBE-F247-A1F0-95D1B1E64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t="4188" r="14828" b="4411"/>
          <a:stretch/>
        </p:blipFill>
        <p:spPr>
          <a:xfrm>
            <a:off x="5558600" y="2995456"/>
            <a:ext cx="3542843" cy="3763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18400-D242-D54F-89D4-731D68D8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5" y="1752427"/>
            <a:ext cx="3285597" cy="3164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B6659E-CDC2-F241-8F9F-DA4AC92767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35" y="109405"/>
            <a:ext cx="4009660" cy="27914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A38756-C10C-EF48-B366-3369A1173D20}"/>
              </a:ext>
            </a:extLst>
          </p:cNvPr>
          <p:cNvSpPr txBox="1"/>
          <p:nvPr/>
        </p:nvSpPr>
        <p:spPr>
          <a:xfrm>
            <a:off x="3151532" y="5014118"/>
            <a:ext cx="2756865" cy="13383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Main trigger for SUSY searches allows for high efficiency with reasonable rate.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79C5D-0F13-7343-ABA5-1E73BF0BDE00}"/>
              </a:ext>
            </a:extLst>
          </p:cNvPr>
          <p:cNvSpPr txBox="1"/>
          <p:nvPr/>
        </p:nvSpPr>
        <p:spPr>
          <a:xfrm>
            <a:off x="3368710" y="2214514"/>
            <a:ext cx="1350438" cy="196130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Electron rates reduced by nearly factor of 10.</a:t>
            </a:r>
          </a:p>
        </p:txBody>
      </p:sp>
    </p:spTree>
    <p:extLst>
      <p:ext uri="{BB962C8B-B14F-4D97-AF65-F5344CB8AC3E}">
        <p14:creationId xmlns:p14="http://schemas.microsoft.com/office/powerpoint/2010/main" val="14925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B36415F-4EE7-C549-9079-ACDB99F9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54A442D-40AA-1940-BD29-5A9C65F8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9066C2-B4F1-BF41-A7D9-27A886CD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SUSY searches at HL-LHC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6B881-B737-B64A-AF75-117A32DB49F6}"/>
              </a:ext>
            </a:extLst>
          </p:cNvPr>
          <p:cNvSpPr txBox="1"/>
          <p:nvPr/>
        </p:nvSpPr>
        <p:spPr>
          <a:xfrm>
            <a:off x="4572000" y="1285344"/>
            <a:ext cx="3359873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Example of improvement in discovery range for electroweak production.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BBA2E4-2354-ED48-9414-663D5D95186D}"/>
              </a:ext>
            </a:extLst>
          </p:cNvPr>
          <p:cNvSpPr txBox="1"/>
          <p:nvPr/>
        </p:nvSpPr>
        <p:spPr>
          <a:xfrm>
            <a:off x="1144041" y="4749253"/>
            <a:ext cx="2891931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Summary of discovery potential for a few SUSY possibilities.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91374E-E0CC-A944-A2BE-802118A49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45484" y="2247791"/>
            <a:ext cx="3194107" cy="5002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1CBA2-FA5D-2A40-9497-038BAE09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834" y="233557"/>
            <a:ext cx="3194108" cy="444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897" y="954158"/>
            <a:ext cx="8816300" cy="170495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The search for physics beyond the Standard Model is proceeding at a rapid pace.</a:t>
            </a:r>
          </a:p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CMS is looking for any deviations from the Standard Model to find the way forward.</a:t>
            </a:r>
          </a:p>
          <a:p>
            <a:endParaRPr lang="en-US" sz="2400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D47662-1754-5549-948A-736088F0CF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755" y="2304754"/>
            <a:ext cx="3612675" cy="3805417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B1E81D-DFB6-2345-9540-74FFC681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E1197F9-E581-CE42-AFC8-2611A0DE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435360-D5A5-1E40-98AC-2AE59600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9680F-7017-784F-A8FE-D0508BC548E5}"/>
              </a:ext>
            </a:extLst>
          </p:cNvPr>
          <p:cNvSpPr txBox="1"/>
          <p:nvPr/>
        </p:nvSpPr>
        <p:spPr>
          <a:xfrm>
            <a:off x="7105576" y="2299067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CMS publications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95F464-82D2-254E-8189-451C571DA5D1}"/>
              </a:ext>
            </a:extLst>
          </p:cNvPr>
          <p:cNvSpPr txBox="1">
            <a:spLocks/>
          </p:cNvSpPr>
          <p:nvPr/>
        </p:nvSpPr>
        <p:spPr>
          <a:xfrm>
            <a:off x="27897" y="2573067"/>
            <a:ext cx="5464208" cy="364220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Constraints on supersymmetry also come from other areas such as searches for dark matter and the electric dipole moment of the electron, and measurements of b-hadron decays and the anomalous magnetic dipole moment of the muon.</a:t>
            </a:r>
          </a:p>
          <a:p>
            <a:r>
              <a:rPr lang="en-US" sz="2400" dirty="0">
                <a:solidFill>
                  <a:schemeClr val="tx1"/>
                </a:solidFill>
                <a:ea typeface="Cambria" charset="0"/>
                <a:cs typeface="Cambria" charset="0"/>
              </a:rPr>
              <a:t>There is still hope for new physics from the LHC.</a:t>
            </a:r>
          </a:p>
          <a:p>
            <a:endParaRPr lang="en-US" sz="2400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D7645-DADC-E248-8280-B9C4234F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797F68-B135-FE47-9D22-42BFB79F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BD63AE-37D1-6847-9157-129C37BC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18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199D9-B3A8-724C-8B89-80D4BA51F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E992082-4F51-4743-8CA8-BD0D5CB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2A448B-140C-7E42-8CDD-2FF52FEF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Possible SUSY event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388" y="1196975"/>
            <a:ext cx="133545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+mn-lt"/>
              </a:rPr>
              <a:t>This event contains 12 jets, 3 b-jets, and large MHT.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843" y="861391"/>
            <a:ext cx="7629157" cy="54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9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5F894-C3BD-034C-9A41-74F4BE5C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E5DE96B-E003-F140-9E86-6B6C0090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50F8E7-A364-E647-9C7C-77EE96F0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LHC detectors</a:t>
            </a:r>
          </a:p>
        </p:txBody>
      </p:sp>
      <p:pic>
        <p:nvPicPr>
          <p:cNvPr id="7" name="Picture 12" descr="ATLAS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4429125" cy="3101975"/>
          </a:xfrm>
          <a:prstGeom prst="rect">
            <a:avLst/>
          </a:prstGeom>
          <a:noFill/>
        </p:spPr>
      </p:pic>
      <p:pic>
        <p:nvPicPr>
          <p:cNvPr id="8" name="Picture 13" descr="CMSovervie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7750" y="873125"/>
            <a:ext cx="4057650" cy="3136900"/>
          </a:xfrm>
          <a:prstGeom prst="rect">
            <a:avLst/>
          </a:prstGeom>
          <a:noFill/>
        </p:spPr>
      </p:pic>
      <p:pic>
        <p:nvPicPr>
          <p:cNvPr id="9" name="Picture 14" descr="lhcb-x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3963" y="4041775"/>
            <a:ext cx="3111500" cy="2346325"/>
          </a:xfrm>
          <a:prstGeom prst="rect">
            <a:avLst/>
          </a:prstGeom>
          <a:noFill/>
        </p:spPr>
      </p:pic>
      <p:pic>
        <p:nvPicPr>
          <p:cNvPr id="10" name="Picture 15" descr="ALice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4038600"/>
            <a:ext cx="3260725" cy="2271713"/>
          </a:xfrm>
          <a:prstGeom prst="rect">
            <a:avLst/>
          </a:prstGeom>
          <a:noFill/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33400" y="4191000"/>
            <a:ext cx="9715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>
                <a:solidFill>
                  <a:schemeClr val="bg2"/>
                </a:solidFill>
              </a:rPr>
              <a:t>LHCb</a:t>
            </a:r>
          </a:p>
        </p:txBody>
      </p:sp>
    </p:spTree>
    <p:extLst>
      <p:ext uri="{BB962C8B-B14F-4D97-AF65-F5344CB8AC3E}">
        <p14:creationId xmlns:p14="http://schemas.microsoft.com/office/powerpoint/2010/main" val="905514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916B6-6405-E54E-8502-A02DC152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F9B97-CA0C-E64E-BE5E-96F38E5D6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8B03D-A089-7245-9936-DD33F957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16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+mj-ea"/>
                <a:cs typeface="+mj-cs"/>
              </a:rPr>
              <a:t>Possible Higgs decay: </a:t>
            </a:r>
            <a:r>
              <a:rPr lang="en-US" sz="4000" dirty="0" err="1">
                <a:ea typeface="+mj-ea"/>
                <a:cs typeface="+mj-cs"/>
              </a:rPr>
              <a:t>H→ZZ→ee</a:t>
            </a:r>
            <a:r>
              <a:rPr lang="en-US" sz="4000" dirty="0">
                <a:ea typeface="+mj-ea"/>
                <a:cs typeface="+mj-cs"/>
              </a:rPr>
              <a:t>𝜇𝜇</a:t>
            </a:r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06475"/>
            <a:ext cx="85740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757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DBA7F-91DC-C14C-BC94-AB2584BC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Searching beyond the Standard Model at the 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79D29-95B8-AD41-999E-48D42425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10/31/18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5C206-2B0C-694F-82E4-761F483E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59AE0-C50A-534C-A37A-78A0CC191262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28600" y="838200"/>
            <a:ext cx="59150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kern="0" dirty="0">
                <a:ea typeface="ＭＳ Ｐゴシック" charset="-128"/>
              </a:rPr>
              <a:t>Two gluons inside the colliding protons fuse to make a Higgs </a:t>
            </a:r>
            <a:r>
              <a:rPr lang="en-US" altLang="en-US" kern="0">
                <a:ea typeface="ＭＳ Ｐゴシック" charset="-128"/>
              </a:rPr>
              <a:t>boson.</a:t>
            </a:r>
            <a:endParaRPr lang="en-US" altLang="en-US" kern="0" dirty="0">
              <a:ea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>
                <a:ea typeface="+mj-ea"/>
                <a:cs typeface="+mj-cs"/>
              </a:rPr>
              <a:t>Higgs production and decay</a:t>
            </a:r>
          </a:p>
        </p:txBody>
      </p:sp>
      <p:pic>
        <p:nvPicPr>
          <p:cNvPr id="53252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288" y="2708275"/>
            <a:ext cx="51022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600" y="1665288"/>
            <a:ext cx="35702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kern="0" dirty="0">
              <a:ea typeface="ＭＳ Ｐゴシック" charset="-128"/>
            </a:endParaRP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kern="0" dirty="0">
                <a:ea typeface="ＭＳ Ｐゴシック" charset="-128"/>
              </a:rPr>
              <a:t>The Higgs is unstable so it decays into other particles, some of which also decay.</a:t>
            </a:r>
          </a:p>
          <a:p>
            <a:pPr marL="673100" lvl="1" indent="-27305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en-US" altLang="en-US" kern="0" dirty="0"/>
              <a:t>H→𝛾𝛾 and H→ZZ are the most important.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7938"/>
            <a:ext cx="27590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BA23-0E54-754D-9261-5409F7FC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C4B90D-2546-5643-94CD-7B205FBE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DDF77-FCE4-E749-912A-2E85351A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Searching for </a:t>
            </a:r>
            <a:r>
              <a:rPr lang="en-US" dirty="0" err="1">
                <a:ea typeface="+mj-ea"/>
                <a:cs typeface="+mj-cs"/>
              </a:rPr>
              <a:t>supersymmetry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228600" y="990600"/>
            <a:ext cx="60960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A few rules for most SUSY searches: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447800"/>
            <a:ext cx="861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65125" indent="-3651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47688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squarks and gluinos are predominantly produced because they couple to the strong force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SUSY particles produced in pairs (R-parity conservation)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Decay cascades end with lightest supersymmetric particle (LSP) which escapes detection.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Cascades produce jets &amp; leptons (electrons, muons, taus)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The escape of LSP’s results in missing energy (MET).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228600" y="4273550"/>
            <a:ext cx="64008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These rules suggest search strategies:</a:t>
            </a:r>
          </a:p>
        </p:txBody>
      </p:sp>
      <p:pic>
        <p:nvPicPr>
          <p:cNvPr id="5632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95838"/>
            <a:ext cx="86868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3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E2FB2-6051-364C-A184-CE4973A2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D39EFBD-E2C6-9E47-8DA3-85FE9220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6CD96C-F5E6-1642-96B9-25A90E21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Evidence for dark matter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8" y="954158"/>
            <a:ext cx="5424919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Galactic rotation curves indicate invisible matter in a spherical halo.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Cosmic microwave background finds more than normal matter.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Gravitational lensing of Bullet Cluster shows dark matter behaves differently than ordinary matter.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Large scale structure of the universe only makes sense with dark matter.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455" y="81939"/>
            <a:ext cx="2651741" cy="230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87" y="4781839"/>
            <a:ext cx="2128838" cy="158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3" r="1326" b="3530"/>
          <a:stretch/>
        </p:blipFill>
        <p:spPr>
          <a:xfrm>
            <a:off x="5752617" y="2416325"/>
            <a:ext cx="3091579" cy="236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5101" y="4572000"/>
            <a:ext cx="2907033" cy="18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B0A1841-454C-D448-A860-A957B272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1376840-3D5B-2E47-97E1-B8283B59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B41659E-C8DA-1B42-95B5-F224F36D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 Tracker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32363" y="1412875"/>
            <a:ext cx="933450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Goes inside</a:t>
            </a:r>
          </a:p>
        </p:txBody>
      </p:sp>
      <p:pic>
        <p:nvPicPr>
          <p:cNvPr id="7" name="Picture 3" descr="CMSTrackerinsertion20071215_831-mr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2513013"/>
            <a:ext cx="6243637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N738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241300"/>
            <a:ext cx="30543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101002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933961"/>
            <a:ext cx="27955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300px-CMS_Silicon_Tracker_Arty_Hi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19812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708400" y="1773238"/>
            <a:ext cx="2951163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5202" y="3179673"/>
            <a:ext cx="2590800" cy="1108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uses 2300 square feet of silicon detectors.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96875" y="4752588"/>
            <a:ext cx="2519363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being inserted into CMS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907088" y="1952625"/>
            <a:ext cx="501650" cy="2268538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8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9165B2-588D-944B-A384-4E914F4B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839BB66-ECE0-9646-9EE2-17569AB3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E008D7-9669-F84A-9FE8-EC171B07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 Solenoid</a:t>
            </a: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250825" y="1066800"/>
            <a:ext cx="4645025" cy="50038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3.8 tesla magnet at 4 K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6 m diameter and 12.5 m long (largest ever built)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220 t (including 6 t of </a:t>
            </a:r>
            <a:r>
              <a:rPr lang="en-US" altLang="en-US" sz="2400" dirty="0" err="1">
                <a:solidFill>
                  <a:schemeClr val="tx1"/>
                </a:solidFill>
                <a:ea typeface="ＭＳ Ｐゴシック" charset="-128"/>
              </a:rPr>
              <a:t>NbTi</a:t>
            </a:r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)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Stores 2.7 GJ — equivalent to 1300 </a:t>
            </a:r>
            <a:r>
              <a:rPr lang="en-US" altLang="en-US" sz="2400" dirty="0" err="1">
                <a:solidFill>
                  <a:schemeClr val="tx1"/>
                </a:solidFill>
                <a:ea typeface="ＭＳ Ｐゴシック" charset="-128"/>
              </a:rPr>
              <a:t>lbs</a:t>
            </a:r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 of TNT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If magnet gets above superconducting temperature, energy is released as heat – need to plan for the worst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Bends charged particles allowing tracker to measure momentum</a:t>
            </a:r>
          </a:p>
          <a:p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  <a:p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3789363"/>
            <a:ext cx="3846513" cy="2600325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9" r="7365" b="9830"/>
          <a:stretch>
            <a:fillRect/>
          </a:stretch>
        </p:blipFill>
        <p:spPr>
          <a:xfrm>
            <a:off x="4991893" y="792163"/>
            <a:ext cx="3870325" cy="299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924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 Electromagnetic Calorimeter (ECAL)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358775" y="859631"/>
            <a:ext cx="3382963" cy="36004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ea typeface="ＭＳ Ｐゴシック" charset="-128"/>
              </a:rPr>
              <a:t>Photons and electrons shower in high Z material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Homogenous calorimeter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Lead tungstate (PbWO</a:t>
            </a:r>
            <a:r>
              <a:rPr lang="en-US" altLang="en-US" sz="2400" baseline="-25000" dirty="0">
                <a:solidFill>
                  <a:schemeClr val="tx1"/>
                </a:solidFill>
                <a:ea typeface="ＭＳ Ｐゴシック" charset="-128"/>
              </a:rPr>
              <a:t>4</a:t>
            </a:r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) crystals: 2.3 x 2.3 x 23 cm</a:t>
            </a:r>
            <a:r>
              <a:rPr lang="en-US" altLang="en-US" sz="2400" baseline="30000" dirty="0">
                <a:solidFill>
                  <a:schemeClr val="tx1"/>
                </a:solidFill>
                <a:ea typeface="ＭＳ Ｐゴシック" charset="-128"/>
              </a:rPr>
              <a:t>3</a:t>
            </a:r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Radiation hard, dense, and fast</a:t>
            </a: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358775" y="4545013"/>
            <a:ext cx="4573588" cy="18367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ea typeface="ＭＳ Ｐゴシック" charset="-128"/>
              </a:rPr>
              <a:t>Low light yield &amp; temperature sensitivity make it difficult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charset="-128"/>
              </a:rPr>
              <a:t>Magnetic field and radiation require novel electronics APD and VPT</a:t>
            </a:r>
          </a:p>
        </p:txBody>
      </p:sp>
      <p:pic>
        <p:nvPicPr>
          <p:cNvPr id="8" name="Picture 5" descr="SC_VPT_and_crystal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50" y="4508500"/>
            <a:ext cx="3854450" cy="1862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536416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1AA641-C274-F844-A13F-7A3D8BD0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16C8368-9733-9E46-B50D-E79B8205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9D665E-1F9C-6A44-928E-6002728E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81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00907E0-3E74-3649-8E88-2228FCB6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CF30C2A-2A60-F64C-BB20-3256DA47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DCDFEEA-6FD1-EA4A-8C31-D3823509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 Hadronic Calorimeter (HCAL)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388" y="1039813"/>
            <a:ext cx="4967287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Sampling calorimeter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Brass absorber from Russian artillery shells (non-magnetic)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charset="-128"/>
              </a:rPr>
              <a:t>Scintillating tiles with wavelength shifting (WLS) fiber</a:t>
            </a:r>
          </a:p>
        </p:txBody>
      </p:sp>
      <p:pic>
        <p:nvPicPr>
          <p:cNvPr id="7" name="Picture 4" descr="HB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165" y="881550"/>
            <a:ext cx="3514888" cy="263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6photo_H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345" y="3576577"/>
            <a:ext cx="3274355" cy="28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242" y="3200400"/>
            <a:ext cx="25987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9388" y="3124663"/>
            <a:ext cx="2605848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WLS fiber is fed into a hybrid photo-diode (HPD) for light yield measurement</a:t>
            </a:r>
          </a:p>
          <a:p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400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2DB3E2-0943-D04C-A7DA-6C24A066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EB0E213-1E88-6649-9996-10C5AB06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7B9984-65DA-7F49-8508-790970AA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 Muon detector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50" y="3248025"/>
            <a:ext cx="399415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3995737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873325"/>
            <a:ext cx="4716462" cy="547528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  <a:ea typeface="ＭＳ Ｐゴシック" charset="-128"/>
              </a:rPr>
              <a:t>Muons interact less than other charged particles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  <a:ea typeface="ＭＳ Ｐゴシック" charset="-128"/>
              </a:rPr>
              <a:t>Place detectors after lots of material so that what comes through must be a muon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  <a:ea typeface="ＭＳ Ｐゴシック" charset="-128"/>
              </a:rPr>
              <a:t>Add magnetic field &amp; tracking to find momentum and link with main tracker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12000 t of iron is absorber and solenoid flux return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Three tracking technologies: Drift Tube, Resistive Plate Chamber, &amp; Cathode Strip Chamber</a:t>
            </a:r>
          </a:p>
          <a:p>
            <a:pPr>
              <a:spcBef>
                <a:spcPts val="200"/>
              </a:spcBef>
            </a:pPr>
            <a:endParaRPr lang="en-US" altLang="en-US" sz="250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742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BA8EB-8B87-9C42-A01D-D354D2F7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7E15A59-93A7-CD40-B0E7-B1FB638F4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85005B-5933-1547-B12C-5C184901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Search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199" y="936715"/>
            <a:ext cx="3046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Can look in the more sensitive regions to see what a signal may look like.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571" y="2883739"/>
            <a:ext cx="18222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Still no sign of SUSY.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B33FF-1A81-9843-977C-317F831A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862" y="782202"/>
            <a:ext cx="5454146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7893-9D1D-FF4D-9D0A-3DE4C3D7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F17A3-5542-B84E-80BC-3500CE4F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DD9277-E2A1-7247-8BDF-E9C2E325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Limits from</a:t>
            </a:r>
            <a:r>
              <a:rPr lang="en-US" sz="3600" dirty="0"/>
              <a:t> hadronic SUSY search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0A85E-2589-0F4C-B4E7-D4795824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60398" y="3689829"/>
            <a:ext cx="2851098" cy="2971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20CBFF-93B8-EC4C-9170-C90A25FBE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5589" y="3689829"/>
            <a:ext cx="2851098" cy="2971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D3407-567A-1F4F-BAFA-26540E9D1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95590" y="801120"/>
            <a:ext cx="2851098" cy="2971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CCAD4E-36A1-814A-8FC6-D65EE9D93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5203" y="3689828"/>
            <a:ext cx="2851098" cy="29716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AD85B0-19BC-564D-B930-8B4827331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5204" y="801120"/>
            <a:ext cx="2851098" cy="29716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33098A-012C-174F-9702-45E86B7B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160398" y="801119"/>
            <a:ext cx="2851098" cy="29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60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BD8E3-E7F5-054A-A717-BE4FB460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1A1DBC5-DC5C-A94F-B40B-68280CE3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4AEC2-AB41-6740-9E3D-514B4E93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D26F4-ABA1-9947-854F-BDF99378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candidates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B8345-FBDB-F148-9A4C-A099658FF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3" t="2672" r="1863" b="2672"/>
          <a:stretch/>
        </p:blipFill>
        <p:spPr>
          <a:xfrm>
            <a:off x="327699" y="831972"/>
            <a:ext cx="7792571" cy="59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44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90F40-2119-FE43-87E7-CAB9F4374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0640A3-007B-A440-9351-590D481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CAB987-4EB8-8449-8904-D9F8C40D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8805F-BCF4-894A-A289-40A1F8B3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cross section vs mass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D109E5-3895-BE49-9D41-173152C2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1391"/>
            <a:ext cx="8957151" cy="5996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015F3C-5833-6D4B-9B37-C306720B5503}"/>
              </a:ext>
            </a:extLst>
          </p:cNvPr>
          <p:cNvSpPr txBox="1"/>
          <p:nvPr/>
        </p:nvSpPr>
        <p:spPr>
          <a:xfrm>
            <a:off x="41634" y="6490089"/>
            <a:ext cx="18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arXiv:1401.6085</a:t>
            </a:r>
          </a:p>
        </p:txBody>
      </p:sp>
    </p:spTree>
    <p:extLst>
      <p:ext uri="{BB962C8B-B14F-4D97-AF65-F5344CB8AC3E}">
        <p14:creationId xmlns:p14="http://schemas.microsoft.com/office/powerpoint/2010/main" val="2733899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F4A8B-CCD8-2A4E-A125-82B3BD8D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4274BD2-2E5B-C840-B452-6AA3428F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F3DDA9F-D4AD-AC4D-9D6E-0CFB9491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F3416-4C07-864C-81CC-39292F92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 limits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DA6A5-356D-B945-9153-2D60C2DF2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1" y="892965"/>
            <a:ext cx="7714593" cy="5379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A5115A-887D-9F4D-A29E-01F012D15B17}"/>
              </a:ext>
            </a:extLst>
          </p:cNvPr>
          <p:cNvSpPr txBox="1"/>
          <p:nvPr/>
        </p:nvSpPr>
        <p:spPr>
          <a:xfrm>
            <a:off x="975830" y="5903546"/>
            <a:ext cx="194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Safdi</a:t>
            </a:r>
            <a:r>
              <a:rPr lang="en-US" dirty="0">
                <a:solidFill>
                  <a:schemeClr val="bg1"/>
                </a:solidFill>
              </a:rPr>
              <a:t> at IDM 2018</a:t>
            </a:r>
          </a:p>
        </p:txBody>
      </p:sp>
    </p:spTree>
    <p:extLst>
      <p:ext uri="{BB962C8B-B14F-4D97-AF65-F5344CB8AC3E}">
        <p14:creationId xmlns:p14="http://schemas.microsoft.com/office/powerpoint/2010/main" val="254019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F9D6B-17FC-BA49-A1BB-AA6511F77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05CA5-F0A0-994E-87BD-3FF4EBBD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849D50-AAEC-714F-8405-7FCFCFBE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Many</a:t>
            </a:r>
            <a:r>
              <a:rPr lang="en-US" sz="3600" dirty="0">
                <a:solidFill>
                  <a:schemeClr val="tx1"/>
                </a:solidFill>
              </a:rPr>
              <a:t> dark matter possibilities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E149D-E537-5D44-8C46-EA8DC0D5D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9821" r="508" b="40146"/>
          <a:stretch/>
        </p:blipFill>
        <p:spPr>
          <a:xfrm>
            <a:off x="0" y="941913"/>
            <a:ext cx="8902262" cy="3081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8B4F1A-0C4D-E147-A9DE-E8B6EE0AD625}"/>
              </a:ext>
            </a:extLst>
          </p:cNvPr>
          <p:cNvSpPr txBox="1"/>
          <p:nvPr/>
        </p:nvSpPr>
        <p:spPr>
          <a:xfrm>
            <a:off x="76390" y="3222324"/>
            <a:ext cx="3523811" cy="1815882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Axions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200" dirty="0"/>
              <a:t>light particles with little interaction with normal matter; originally proposed to explain lack of CP violation in strong force.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C1B04-9B27-9248-970A-1AAA358A3173}"/>
              </a:ext>
            </a:extLst>
          </p:cNvPr>
          <p:cNvSpPr txBox="1"/>
          <p:nvPr/>
        </p:nvSpPr>
        <p:spPr>
          <a:xfrm>
            <a:off x="1334814" y="5154494"/>
            <a:ext cx="3334744" cy="800219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Sterile neutrinos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200" dirty="0"/>
              <a:t>~</a:t>
            </a:r>
            <a:r>
              <a:rPr lang="en-US" sz="2200" dirty="0" err="1"/>
              <a:t>keV</a:t>
            </a:r>
            <a:r>
              <a:rPr lang="en-US" sz="2200" dirty="0"/>
              <a:t> mass, no coupling to W/Z.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40B06-B682-DD47-A4FB-BE22AFDC4286}"/>
              </a:ext>
            </a:extLst>
          </p:cNvPr>
          <p:cNvSpPr txBox="1"/>
          <p:nvPr/>
        </p:nvSpPr>
        <p:spPr>
          <a:xfrm>
            <a:off x="5477891" y="4919949"/>
            <a:ext cx="3523811" cy="1477328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WIMPs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200" dirty="0"/>
              <a:t>Weakly Interacting Massive Particles with mass 0.01–10 </a:t>
            </a:r>
            <a:r>
              <a:rPr lang="en-US" sz="2200" dirty="0" err="1"/>
              <a:t>TeV</a:t>
            </a:r>
            <a:r>
              <a:rPr lang="en-US" sz="2200" dirty="0"/>
              <a:t> that interact via weak force.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72F7C5-BB92-F649-AFF5-B84F1361599A}"/>
              </a:ext>
            </a:extLst>
          </p:cNvPr>
          <p:cNvSpPr txBox="1"/>
          <p:nvPr/>
        </p:nvSpPr>
        <p:spPr>
          <a:xfrm>
            <a:off x="4122872" y="4024522"/>
            <a:ext cx="4096217" cy="800219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Dark sector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200" dirty="0"/>
              <a:t>Particles with non-Standard Model interactions.</a:t>
            </a:r>
          </a:p>
        </p:txBody>
      </p:sp>
    </p:spTree>
    <p:extLst>
      <p:ext uri="{BB962C8B-B14F-4D97-AF65-F5344CB8AC3E}">
        <p14:creationId xmlns:p14="http://schemas.microsoft.com/office/powerpoint/2010/main" val="3881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E60E5-6E14-5447-A980-FE1974D3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C296C-41CF-4346-AD57-4FB3A443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014990-2DD6-E14D-9445-720F6046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69295-0D7A-6247-89E6-5B309A7E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WIMP limits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CB882-814A-D14E-9C02-001F553C3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861391"/>
            <a:ext cx="9101528" cy="520614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204C0E-57EE-F849-AFF8-60F7B393779C}"/>
              </a:ext>
            </a:extLst>
          </p:cNvPr>
          <p:cNvSpPr txBox="1"/>
          <p:nvPr/>
        </p:nvSpPr>
        <p:spPr>
          <a:xfrm>
            <a:off x="10510" y="5698207"/>
            <a:ext cx="19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arXiv:1707.06277</a:t>
            </a:r>
          </a:p>
        </p:txBody>
      </p:sp>
    </p:spTree>
    <p:extLst>
      <p:ext uri="{BB962C8B-B14F-4D97-AF65-F5344CB8AC3E}">
        <p14:creationId xmlns:p14="http://schemas.microsoft.com/office/powerpoint/2010/main" val="3735914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8504A-91B9-B040-84B4-6D3B01DE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4AB30B-54CA-4A4B-8FB2-ACA18A11E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06722-D8BB-794E-83EE-C3543D31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Results of 11-parameter </a:t>
            </a:r>
            <a:r>
              <a:rPr lang="en-US" sz="3600" dirty="0" err="1">
                <a:solidFill>
                  <a:schemeClr val="tx1"/>
                </a:solidFill>
              </a:rPr>
              <a:t>pMSSM</a:t>
            </a:r>
            <a:r>
              <a:rPr lang="en-US" sz="3600" dirty="0">
                <a:solidFill>
                  <a:schemeClr val="tx1"/>
                </a:solidFill>
              </a:rPr>
              <a:t> 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9AB69-6997-584F-BB92-0DFD5DFAA62E}"/>
              </a:ext>
            </a:extLst>
          </p:cNvPr>
          <p:cNvSpPr txBox="1"/>
          <p:nvPr/>
        </p:nvSpPr>
        <p:spPr>
          <a:xfrm>
            <a:off x="426983" y="4857205"/>
            <a:ext cx="1706617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The range of masses allowed.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24646-4583-8041-8859-74DC059F5F19}"/>
              </a:ext>
            </a:extLst>
          </p:cNvPr>
          <p:cNvSpPr txBox="1"/>
          <p:nvPr/>
        </p:nvSpPr>
        <p:spPr>
          <a:xfrm>
            <a:off x="5938349" y="1862654"/>
            <a:ext cx="1912883" cy="1026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200" dirty="0"/>
              <a:t>The masses and decays for the best fit.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07B176-5BC3-2E47-8620-D1DFA3E1B314}"/>
              </a:ext>
            </a:extLst>
          </p:cNvPr>
          <p:cNvSpPr txBox="1"/>
          <p:nvPr/>
        </p:nvSpPr>
        <p:spPr>
          <a:xfrm>
            <a:off x="6983152" y="0"/>
            <a:ext cx="216084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arXiv:1710.11091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BB35C-A108-264D-8346-8804264A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5" y="731271"/>
            <a:ext cx="5753101" cy="366984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3D3DD-62CD-C348-AB47-BB821592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978" y="4441926"/>
            <a:ext cx="6798022" cy="241607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7452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WIMPs seem to be an ideal solution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9"/>
            <a:ext cx="8516498" cy="131448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During Big Bang, universe is cooling and expanding.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When T&gt;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, the number density of 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 particles is constant as creation and annihilation is in equilibrium.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9" t="2042"/>
          <a:stretch>
            <a:fillRect/>
          </a:stretch>
        </p:blipFill>
        <p:spPr bwMode="auto">
          <a:xfrm>
            <a:off x="5151437" y="2401651"/>
            <a:ext cx="39925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699" y="2255744"/>
            <a:ext cx="4823738" cy="39652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When T&lt;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, density drops off exponentially (</a:t>
            </a:r>
            <a:r>
              <a:rPr lang="en-US" dirty="0" err="1">
                <a:solidFill>
                  <a:schemeClr val="tx1"/>
                </a:solidFill>
                <a:ea typeface="Cambria" charset="0"/>
                <a:cs typeface="Cambria" charset="0"/>
              </a:rPr>
              <a:t>Boltzman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As universe expands, particles can’t find each other to annihilate: “freeze-out”.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 cross section needed to get the correct amount of dark matter is ~ weak interaction.  Called the “WIMP miracle”.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C6E475-8590-3B4B-8C45-3EB352D5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4F6F02-BB2D-D04E-BC6A-3249E235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2AD231-CED3-F846-8AA4-0CB5827F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Minimal Supersymmetric Standard Model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9698" y="954158"/>
            <a:ext cx="8944302" cy="21897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Adds an additional symmetry (supersymmetry or SUSY) in nature between bosons and fermions</a:t>
            </a:r>
          </a:p>
          <a:p>
            <a:r>
              <a:rPr lang="en-US" dirty="0">
                <a:solidFill>
                  <a:schemeClr val="tx1"/>
                </a:solidFill>
              </a:rPr>
              <a:t>Each SM particle has a partner particle (</a:t>
            </a:r>
            <a:r>
              <a:rPr lang="en-US" dirty="0" err="1">
                <a:solidFill>
                  <a:schemeClr val="tx1"/>
                </a:solidFill>
              </a:rPr>
              <a:t>sparticle</a:t>
            </a:r>
            <a:r>
              <a:rPr lang="en-US" dirty="0">
                <a:solidFill>
                  <a:schemeClr val="tx1"/>
                </a:solidFill>
              </a:rPr>
              <a:t>) with same quantum numbers except spin differs by ½</a:t>
            </a:r>
          </a:p>
          <a:p>
            <a:r>
              <a:rPr lang="en-US" dirty="0">
                <a:solidFill>
                  <a:schemeClr val="tx1"/>
                </a:solidFill>
              </a:rPr>
              <a:t>Get cool names like </a:t>
            </a:r>
            <a:r>
              <a:rPr lang="en-US" dirty="0" err="1">
                <a:solidFill>
                  <a:schemeClr val="tx1"/>
                </a:solidFill>
              </a:rPr>
              <a:t>sleptons</a:t>
            </a:r>
            <a:r>
              <a:rPr lang="en-US" dirty="0">
                <a:solidFill>
                  <a:schemeClr val="tx1"/>
                </a:solidFill>
              </a:rPr>
              <a:t>, winos, </a:t>
            </a:r>
            <a:r>
              <a:rPr lang="en-US" dirty="0" err="1">
                <a:solidFill>
                  <a:schemeClr val="tx1"/>
                </a:solidFill>
              </a:rPr>
              <a:t>sbottom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329" y="3329090"/>
            <a:ext cx="5498795" cy="24351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9698" y="3084433"/>
            <a:ext cx="3248878" cy="31365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Consider </a:t>
            </a:r>
            <a:r>
              <a:rPr lang="en-US" i="1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-parity conserving models today: </a:t>
            </a:r>
            <a:r>
              <a:rPr lang="en-US" dirty="0" err="1">
                <a:solidFill>
                  <a:schemeClr val="tx1"/>
                </a:solidFill>
              </a:rPr>
              <a:t>sparticles</a:t>
            </a:r>
            <a:r>
              <a:rPr lang="en-US" dirty="0">
                <a:solidFill>
                  <a:schemeClr val="tx1"/>
                </a:solidFill>
              </a:rPr>
              <a:t> are produced in pairs and decay to the lightest supersymmetric particle (LSP)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C62084-7DCF-394A-A39E-2F1477CB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561BDF6-35CC-D84C-9909-F4B6E12B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11BC04-1EB4-0D4E-832C-8061942D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Three good features of SUSY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574595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Can solve hierarchy problem: Quantum corrections from SM particles canceled by the </a:t>
            </a:r>
            <a:r>
              <a:rPr lang="en-US" dirty="0" err="1">
                <a:solidFill>
                  <a:schemeClr val="tx1"/>
                </a:solidFill>
              </a:rPr>
              <a:t>sparticles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Can provide a dark matter candidate.  A neutral LSP will be a WIMP.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The strong, weak, and E&amp;M forces have different strengths (couplings) that change (run) with energy.  When the effects of SUSY are included, these couplings converge at 10</a:t>
            </a:r>
            <a:r>
              <a:rPr lang="en-US" baseline="30000" dirty="0">
                <a:solidFill>
                  <a:schemeClr val="tx1"/>
                </a:solidFill>
              </a:rPr>
              <a:t>16</a:t>
            </a:r>
            <a:r>
              <a:rPr lang="en-US" dirty="0">
                <a:solidFill>
                  <a:schemeClr val="tx1"/>
                </a:solidFill>
              </a:rPr>
              <a:t> GeV, keeping alive the hope for a Grand Unified Theory (GUT).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1" t="2663" r="3830" b="11764"/>
          <a:stretch/>
        </p:blipFill>
        <p:spPr>
          <a:xfrm>
            <a:off x="6073649" y="954158"/>
            <a:ext cx="2770548" cy="2044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649" y="3538331"/>
            <a:ext cx="2867761" cy="233386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C2E0B2-99C6-F148-B208-6A8BE47F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Searching beyond the Standard Model at the LHC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3B79152-4F36-9843-B1A3-C0EBCC046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59EDCD-1710-4049-B7DC-E1B3B441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11529</TotalTime>
  <Words>3443</Words>
  <Application>Microsoft Macintosh PowerPoint</Application>
  <PresentationFormat>On-screen Show (4:3)</PresentationFormat>
  <Paragraphs>453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Cambria</vt:lpstr>
      <vt:lpstr>Wingdings</vt:lpstr>
      <vt:lpstr>BlackMesh</vt:lpstr>
      <vt:lpstr>Searching beyond the Standard Model at the LHC</vt:lpstr>
      <vt:lpstr>The Standard Model of particle physics (SM)</vt:lpstr>
      <vt:lpstr>But still lots of questions…</vt:lpstr>
      <vt:lpstr>Why is the Higgs boson so light?</vt:lpstr>
      <vt:lpstr>Evidence for dark matter</vt:lpstr>
      <vt:lpstr>Many dark matter possibilities</vt:lpstr>
      <vt:lpstr>WIMPs seem to be an ideal solution</vt:lpstr>
      <vt:lpstr>Minimal Supersymmetric Standard Model</vt:lpstr>
      <vt:lpstr>Three good features of SUSY</vt:lpstr>
      <vt:lpstr>The less great features of SUSY</vt:lpstr>
      <vt:lpstr>How do we look for new physics?</vt:lpstr>
      <vt:lpstr>The Large Hadron Collider (LHC)</vt:lpstr>
      <vt:lpstr>Detecting the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 selection</vt:lpstr>
      <vt:lpstr>Possible SUSY event</vt:lpstr>
      <vt:lpstr>Search for SUSY in hadronic modes</vt:lpstr>
      <vt:lpstr>SM backgrounds</vt:lpstr>
      <vt:lpstr>Signal region divided into bins</vt:lpstr>
      <vt:lpstr>Search results</vt:lpstr>
      <vt:lpstr>Limits on SUSY production</vt:lpstr>
      <vt:lpstr>A few other simplified model limits</vt:lpstr>
      <vt:lpstr>Can even search using Higgs decays</vt:lpstr>
      <vt:lpstr>CMS limits on gluino masses</vt:lpstr>
      <vt:lpstr>CMS limits on squark masses</vt:lpstr>
      <vt:lpstr>CMS limits on electroweak production</vt:lpstr>
      <vt:lpstr>Where do we stand with SUSY?</vt:lpstr>
      <vt:lpstr>Results of 11-parameter pMSSM fit</vt:lpstr>
      <vt:lpstr>Results of 11-parameter pMSSM fit</vt:lpstr>
      <vt:lpstr>Where do we stand with SUSY?</vt:lpstr>
      <vt:lpstr>Where do we go from here?</vt:lpstr>
      <vt:lpstr>Challenges of the HL-LHC</vt:lpstr>
      <vt:lpstr>CMS HL-LHC Upgrade Overview</vt:lpstr>
      <vt:lpstr>Track trigger at Level 1</vt:lpstr>
      <vt:lpstr>HL-LHC trigger system</vt:lpstr>
      <vt:lpstr>HL-LHC trigger results</vt:lpstr>
      <vt:lpstr>SUSY searches at HL-LHC</vt:lpstr>
      <vt:lpstr>Summary</vt:lpstr>
      <vt:lpstr>Backup</vt:lpstr>
      <vt:lpstr>Possible SUSY event</vt:lpstr>
      <vt:lpstr>The LHC detectors</vt:lpstr>
      <vt:lpstr>Possible Higgs decay: H→ZZ→ee𝜇𝜇</vt:lpstr>
      <vt:lpstr>Higgs production and decay</vt:lpstr>
      <vt:lpstr>Searching for supersymmetry</vt:lpstr>
      <vt:lpstr>CMS Tracker</vt:lpstr>
      <vt:lpstr>CMS Solenoid</vt:lpstr>
      <vt:lpstr>CMS Electromagnetic Calorimeter (ECAL)</vt:lpstr>
      <vt:lpstr>CMS Hadronic Calorimeter (HCAL)</vt:lpstr>
      <vt:lpstr>CMS Muon detector</vt:lpstr>
      <vt:lpstr>Search results</vt:lpstr>
      <vt:lpstr>Limits from hadronic SUSY search</vt:lpstr>
      <vt:lpstr>Dark Matter candidates</vt:lpstr>
      <vt:lpstr>Dark matter cross section vs mass</vt:lpstr>
      <vt:lpstr>Axion limits</vt:lpstr>
      <vt:lpstr>WIMP limits</vt:lpstr>
      <vt:lpstr>Results of 11-parameter pMSSM fit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Supersymmetry at CMS</dc:title>
  <dc:creator>Kevin Stenson</dc:creator>
  <cp:lastModifiedBy>Kevin Stenson</cp:lastModifiedBy>
  <cp:revision>190</cp:revision>
  <cp:lastPrinted>2018-12-07T04:36:53Z</cp:lastPrinted>
  <dcterms:created xsi:type="dcterms:W3CDTF">2016-10-22T17:37:14Z</dcterms:created>
  <dcterms:modified xsi:type="dcterms:W3CDTF">2018-12-07T04:40:08Z</dcterms:modified>
</cp:coreProperties>
</file>